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21"/>
  </p:notesMasterIdLst>
  <p:sldIdLst>
    <p:sldId id="452" r:id="rId2"/>
    <p:sldId id="453" r:id="rId3"/>
    <p:sldId id="454" r:id="rId4"/>
    <p:sldId id="455" r:id="rId5"/>
    <p:sldId id="456" r:id="rId6"/>
    <p:sldId id="457" r:id="rId7"/>
    <p:sldId id="458" r:id="rId8"/>
    <p:sldId id="459" r:id="rId9"/>
    <p:sldId id="460" r:id="rId10"/>
    <p:sldId id="461" r:id="rId11"/>
    <p:sldId id="462" r:id="rId12"/>
    <p:sldId id="466" r:id="rId13"/>
    <p:sldId id="467" r:id="rId14"/>
    <p:sldId id="470" r:id="rId15"/>
    <p:sldId id="469" r:id="rId16"/>
    <p:sldId id="468" r:id="rId17"/>
    <p:sldId id="471" r:id="rId18"/>
    <p:sldId id="465" r:id="rId19"/>
    <p:sldId id="472" r:id="rId20"/>
  </p:sldIdLst>
  <p:sldSz cx="24384000" cy="13716000"/>
  <p:notesSz cx="6858000" cy="9144000"/>
  <p:embeddedFontLs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Nunito Sans" pitchFamily="2" charset="77"/>
      <p:regular r:id="rId26"/>
      <p:bold r:id="rId27"/>
      <p:italic r:id="rId28"/>
      <p:boldItalic r:id="rId29"/>
    </p:embeddedFont>
    <p:embeddedFont>
      <p:font typeface="Nunito Sans SemiBold" panose="020F0502020204030204" pitchFamily="34" charset="0"/>
      <p:regular r:id="rId30"/>
      <p:bold r:id="rId31"/>
      <p:italic r:id="rId32"/>
      <p:boldItalic r:id="rId33"/>
    </p:embeddedFont>
    <p:embeddedFont>
      <p:font typeface="Open Sans" panose="020B0606030504020204" pitchFamily="34" charset="0"/>
      <p:regular r:id="rId34"/>
      <p:bold r:id="rId35"/>
      <p:italic r:id="rId36"/>
      <p:boldItalic r:id="rId37"/>
    </p:embeddedFont>
    <p:embeddedFont>
      <p:font typeface="Open Sans Semibold" panose="020F0502020204030204" pitchFamily="34" charset="0"/>
      <p:regular r:id="rId38"/>
      <p:bold r:id="rId39"/>
      <p:italic r:id="rId40"/>
      <p:boldItalic r:id="rId41"/>
    </p:embeddedFont>
  </p:embeddedFontLst>
  <p:defaultTextStyle>
    <a:defPPr>
      <a:defRPr lang="en-US"/>
    </a:defPPr>
    <a:lvl1pPr marL="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4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8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32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76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20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64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4008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52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AB88A"/>
    <a:srgbClr val="E19D7A"/>
    <a:srgbClr val="7490C1"/>
    <a:srgbClr val="CD757A"/>
    <a:srgbClr val="3B8686"/>
    <a:srgbClr val="DA3248"/>
    <a:srgbClr val="83C2DE"/>
    <a:srgbClr val="FF814E"/>
    <a:srgbClr val="8AC7C0"/>
    <a:srgbClr val="64BF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931" autoAdjust="0"/>
    <p:restoredTop sz="73861" autoAdjust="0"/>
  </p:normalViewPr>
  <p:slideViewPr>
    <p:cSldViewPr snapToGrid="0">
      <p:cViewPr varScale="1">
        <p:scale>
          <a:sx n="65" d="100"/>
          <a:sy n="65" d="100"/>
        </p:scale>
        <p:origin x="1920" y="22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40" d="100"/>
        <a:sy n="40" d="100"/>
      </p:scale>
      <p:origin x="0" y="0"/>
    </p:cViewPr>
  </p:sorterViewPr>
  <p:notesViewPr>
    <p:cSldViewPr snapToGrid="0">
      <p:cViewPr varScale="1">
        <p:scale>
          <a:sx n="135" d="100"/>
          <a:sy n="135" d="100"/>
        </p:scale>
        <p:origin x="3560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9" Type="http://schemas.openxmlformats.org/officeDocument/2006/relationships/font" Target="fonts/font18.fntdata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font" Target="fonts/font16.fntdata"/><Relationship Id="rId40" Type="http://schemas.openxmlformats.org/officeDocument/2006/relationships/font" Target="fonts/font19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font" Target="fonts/font17.fntdata"/><Relationship Id="rId46" Type="http://schemas.microsoft.com/office/2016/11/relationships/changesInfo" Target="changesInfos/changesInfo1.xml"/><Relationship Id="rId20" Type="http://schemas.openxmlformats.org/officeDocument/2006/relationships/slide" Target="slides/slide19.xml"/><Relationship Id="rId41" Type="http://schemas.openxmlformats.org/officeDocument/2006/relationships/font" Target="fonts/font20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ne Yu" userId="0bb8f738683e3593" providerId="LiveId" clId="{A9B0A37E-6183-7645-8AF9-2E571DA2B897}"/>
    <pc:docChg chg="undo custSel addSld delSld modSld">
      <pc:chgData name="June Yu" userId="0bb8f738683e3593" providerId="LiveId" clId="{A9B0A37E-6183-7645-8AF9-2E571DA2B897}" dt="2022-05-02T18:00:18.973" v="9792" actId="20577"/>
      <pc:docMkLst>
        <pc:docMk/>
      </pc:docMkLst>
      <pc:sldChg chg="modNotesTx">
        <pc:chgData name="June Yu" userId="0bb8f738683e3593" providerId="LiveId" clId="{A9B0A37E-6183-7645-8AF9-2E571DA2B897}" dt="2022-05-02T18:00:18.973" v="9792" actId="20577"/>
        <pc:sldMkLst>
          <pc:docMk/>
          <pc:sldMk cId="3678723234" sldId="452"/>
        </pc:sldMkLst>
      </pc:sldChg>
      <pc:sldChg chg="modNotesTx">
        <pc:chgData name="June Yu" userId="0bb8f738683e3593" providerId="LiveId" clId="{A9B0A37E-6183-7645-8AF9-2E571DA2B897}" dt="2022-05-02T10:46:11.233" v="9190" actId="20577"/>
        <pc:sldMkLst>
          <pc:docMk/>
          <pc:sldMk cId="526887148" sldId="453"/>
        </pc:sldMkLst>
      </pc:sldChg>
      <pc:sldChg chg="modNotesTx">
        <pc:chgData name="June Yu" userId="0bb8f738683e3593" providerId="LiveId" clId="{A9B0A37E-6183-7645-8AF9-2E571DA2B897}" dt="2022-05-02T10:47:48.205" v="9204" actId="20577"/>
        <pc:sldMkLst>
          <pc:docMk/>
          <pc:sldMk cId="745737023" sldId="454"/>
        </pc:sldMkLst>
      </pc:sldChg>
      <pc:sldChg chg="modNotesTx">
        <pc:chgData name="June Yu" userId="0bb8f738683e3593" providerId="LiveId" clId="{A9B0A37E-6183-7645-8AF9-2E571DA2B897}" dt="2022-05-02T09:21:43.731" v="8089" actId="20577"/>
        <pc:sldMkLst>
          <pc:docMk/>
          <pc:sldMk cId="81503129" sldId="455"/>
        </pc:sldMkLst>
      </pc:sldChg>
      <pc:sldChg chg="modSp modNotesTx">
        <pc:chgData name="June Yu" userId="0bb8f738683e3593" providerId="LiveId" clId="{A9B0A37E-6183-7645-8AF9-2E571DA2B897}" dt="2022-05-02T09:23:43.771" v="8137" actId="166"/>
        <pc:sldMkLst>
          <pc:docMk/>
          <pc:sldMk cId="2962661713" sldId="456"/>
        </pc:sldMkLst>
        <pc:spChg chg="mod">
          <ac:chgData name="June Yu" userId="0bb8f738683e3593" providerId="LiveId" clId="{A9B0A37E-6183-7645-8AF9-2E571DA2B897}" dt="2022-05-02T09:23:43.771" v="8137" actId="166"/>
          <ac:spMkLst>
            <pc:docMk/>
            <pc:sldMk cId="2962661713" sldId="456"/>
            <ac:spMk id="7" creationId="{BE2D8679-59DE-C4F6-DBB5-4A61D1FEC338}"/>
          </ac:spMkLst>
        </pc:spChg>
      </pc:sldChg>
      <pc:sldChg chg="modNotesTx">
        <pc:chgData name="June Yu" userId="0bb8f738683e3593" providerId="LiveId" clId="{A9B0A37E-6183-7645-8AF9-2E571DA2B897}" dt="2022-05-02T09:27:44.969" v="8151" actId="20577"/>
        <pc:sldMkLst>
          <pc:docMk/>
          <pc:sldMk cId="2461986751" sldId="457"/>
        </pc:sldMkLst>
      </pc:sldChg>
      <pc:sldChg chg="modNotesTx">
        <pc:chgData name="June Yu" userId="0bb8f738683e3593" providerId="LiveId" clId="{A9B0A37E-6183-7645-8AF9-2E571DA2B897}" dt="2022-05-02T09:30:24.356" v="8169" actId="20577"/>
        <pc:sldMkLst>
          <pc:docMk/>
          <pc:sldMk cId="1067984751" sldId="459"/>
        </pc:sldMkLst>
      </pc:sldChg>
      <pc:sldChg chg="modNotesTx">
        <pc:chgData name="June Yu" userId="0bb8f738683e3593" providerId="LiveId" clId="{A9B0A37E-6183-7645-8AF9-2E571DA2B897}" dt="2022-05-02T09:35:39.670" v="8199" actId="6549"/>
        <pc:sldMkLst>
          <pc:docMk/>
          <pc:sldMk cId="1567983786" sldId="460"/>
        </pc:sldMkLst>
      </pc:sldChg>
      <pc:sldChg chg="modNotesTx">
        <pc:chgData name="June Yu" userId="0bb8f738683e3593" providerId="LiveId" clId="{A9B0A37E-6183-7645-8AF9-2E571DA2B897}" dt="2022-05-02T09:40:06.261" v="8269" actId="20577"/>
        <pc:sldMkLst>
          <pc:docMk/>
          <pc:sldMk cId="3706933843" sldId="461"/>
        </pc:sldMkLst>
      </pc:sldChg>
      <pc:sldChg chg="addSp delSp modSp mod modNotesTx">
        <pc:chgData name="June Yu" userId="0bb8f738683e3593" providerId="LiveId" clId="{A9B0A37E-6183-7645-8AF9-2E571DA2B897}" dt="2022-05-02T10:58:07.156" v="9241" actId="20577"/>
        <pc:sldMkLst>
          <pc:docMk/>
          <pc:sldMk cId="4054101340" sldId="462"/>
        </pc:sldMkLst>
        <pc:spChg chg="add mod">
          <ac:chgData name="June Yu" userId="0bb8f738683e3593" providerId="LiveId" clId="{A9B0A37E-6183-7645-8AF9-2E571DA2B897}" dt="2022-05-02T07:41:19.474" v="1025" actId="12788"/>
          <ac:spMkLst>
            <pc:docMk/>
            <pc:sldMk cId="4054101340" sldId="462"/>
            <ac:spMk id="3" creationId="{87D9508A-3EE6-231A-4D20-317A5E102417}"/>
          </ac:spMkLst>
        </pc:spChg>
        <pc:spChg chg="mod">
          <ac:chgData name="June Yu" userId="0bb8f738683e3593" providerId="LiveId" clId="{A9B0A37E-6183-7645-8AF9-2E571DA2B897}" dt="2022-05-02T07:31:11.649" v="265" actId="20577"/>
          <ac:spMkLst>
            <pc:docMk/>
            <pc:sldMk cId="4054101340" sldId="462"/>
            <ac:spMk id="7" creationId="{BF7F2438-19D9-7D29-269E-E6FE9D5ED2F0}"/>
          </ac:spMkLst>
        </pc:spChg>
        <pc:spChg chg="add mod">
          <ac:chgData name="June Yu" userId="0bb8f738683e3593" providerId="LiveId" clId="{A9B0A37E-6183-7645-8AF9-2E571DA2B897}" dt="2022-05-02T07:36:53.888" v="908" actId="6549"/>
          <ac:spMkLst>
            <pc:docMk/>
            <pc:sldMk cId="4054101340" sldId="462"/>
            <ac:spMk id="11" creationId="{A3EBC696-BEC3-A272-79D7-6E1BECEF680D}"/>
          </ac:spMkLst>
        </pc:spChg>
        <pc:spChg chg="add del mod">
          <ac:chgData name="June Yu" userId="0bb8f738683e3593" providerId="LiveId" clId="{A9B0A37E-6183-7645-8AF9-2E571DA2B897}" dt="2022-05-02T07:41:22.099" v="1026" actId="478"/>
          <ac:spMkLst>
            <pc:docMk/>
            <pc:sldMk cId="4054101340" sldId="462"/>
            <ac:spMk id="12" creationId="{1296A0D8-04BB-370A-AE9F-B18D96688B61}"/>
          </ac:spMkLst>
        </pc:spChg>
        <pc:spChg chg="add del mod">
          <ac:chgData name="June Yu" userId="0bb8f738683e3593" providerId="LiveId" clId="{A9B0A37E-6183-7645-8AF9-2E571DA2B897}" dt="2022-05-02T07:40:37.653" v="1016" actId="478"/>
          <ac:spMkLst>
            <pc:docMk/>
            <pc:sldMk cId="4054101340" sldId="462"/>
            <ac:spMk id="13" creationId="{46918693-E85F-F38E-24D8-7F1216D248D2}"/>
          </ac:spMkLst>
        </pc:spChg>
        <pc:spChg chg="add mod">
          <ac:chgData name="June Yu" userId="0bb8f738683e3593" providerId="LiveId" clId="{A9B0A37E-6183-7645-8AF9-2E571DA2B897}" dt="2022-05-02T07:41:38.845" v="1027" actId="207"/>
          <ac:spMkLst>
            <pc:docMk/>
            <pc:sldMk cId="4054101340" sldId="462"/>
            <ac:spMk id="14" creationId="{7C95D1A0-0520-F195-1A32-9E769505BEBF}"/>
          </ac:spMkLst>
        </pc:spChg>
        <pc:spChg chg="add mod">
          <ac:chgData name="June Yu" userId="0bb8f738683e3593" providerId="LiveId" clId="{A9B0A37E-6183-7645-8AF9-2E571DA2B897}" dt="2022-05-02T07:41:57.445" v="1028" actId="207"/>
          <ac:spMkLst>
            <pc:docMk/>
            <pc:sldMk cId="4054101340" sldId="462"/>
            <ac:spMk id="15" creationId="{FF4EEA7F-091B-AB5A-F5B3-B3FDAD6CAF25}"/>
          </ac:spMkLst>
        </pc:spChg>
        <pc:spChg chg="add mod">
          <ac:chgData name="June Yu" userId="0bb8f738683e3593" providerId="LiveId" clId="{A9B0A37E-6183-7645-8AF9-2E571DA2B897}" dt="2022-05-02T07:42:09.445" v="1029" actId="207"/>
          <ac:spMkLst>
            <pc:docMk/>
            <pc:sldMk cId="4054101340" sldId="462"/>
            <ac:spMk id="16" creationId="{C1E7F710-A5B6-1ABA-BEE2-280467A9C03E}"/>
          </ac:spMkLst>
        </pc:spChg>
        <pc:grpChg chg="add">
          <ac:chgData name="June Yu" userId="0bb8f738683e3593" providerId="LiveId" clId="{A9B0A37E-6183-7645-8AF9-2E571DA2B897}" dt="2022-05-02T07:35:07.107" v="644" actId="164"/>
          <ac:grpSpMkLst>
            <pc:docMk/>
            <pc:sldMk cId="4054101340" sldId="462"/>
            <ac:grpSpMk id="2" creationId="{4A5C1F50-34D3-AEC4-8C66-972E46993BD3}"/>
          </ac:grpSpMkLst>
        </pc:grpChg>
        <pc:picChg chg="mod">
          <ac:chgData name="June Yu" userId="0bb8f738683e3593" providerId="LiveId" clId="{A9B0A37E-6183-7645-8AF9-2E571DA2B897}" dt="2022-05-02T07:34:10.007" v="572" actId="1076"/>
          <ac:picMkLst>
            <pc:docMk/>
            <pc:sldMk cId="4054101340" sldId="462"/>
            <ac:picMk id="10" creationId="{7A2B320D-95E2-951F-B9A3-DA7C64E586F5}"/>
          </ac:picMkLst>
        </pc:picChg>
      </pc:sldChg>
      <pc:sldChg chg="modSp mod modNotesTx">
        <pc:chgData name="June Yu" userId="0bb8f738683e3593" providerId="LiveId" clId="{A9B0A37E-6183-7645-8AF9-2E571DA2B897}" dt="2022-05-02T17:55:40.313" v="9789" actId="20577"/>
        <pc:sldMkLst>
          <pc:docMk/>
          <pc:sldMk cId="276333278" sldId="465"/>
        </pc:sldMkLst>
        <pc:spChg chg="mod">
          <ac:chgData name="June Yu" userId="0bb8f738683e3593" providerId="LiveId" clId="{A9B0A37E-6183-7645-8AF9-2E571DA2B897}" dt="2022-05-02T10:28:38.353" v="9140" actId="20577"/>
          <ac:spMkLst>
            <pc:docMk/>
            <pc:sldMk cId="276333278" sldId="465"/>
            <ac:spMk id="5" creationId="{85219481-63F0-E709-7033-B24CD296E3C8}"/>
          </ac:spMkLst>
        </pc:spChg>
      </pc:sldChg>
      <pc:sldChg chg="modSp mod modNotesTx">
        <pc:chgData name="June Yu" userId="0bb8f738683e3593" providerId="LiveId" clId="{A9B0A37E-6183-7645-8AF9-2E571DA2B897}" dt="2022-05-02T10:59:01.912" v="9243" actId="20577"/>
        <pc:sldMkLst>
          <pc:docMk/>
          <pc:sldMk cId="989741200" sldId="466"/>
        </pc:sldMkLst>
        <pc:spChg chg="mod">
          <ac:chgData name="June Yu" userId="0bb8f738683e3593" providerId="LiveId" clId="{A9B0A37E-6183-7645-8AF9-2E571DA2B897}" dt="2022-05-02T09:55:29.258" v="8299" actId="6549"/>
          <ac:spMkLst>
            <pc:docMk/>
            <pc:sldMk cId="989741200" sldId="466"/>
            <ac:spMk id="4" creationId="{D9EEA279-743A-F072-DDD8-1B8E217F2CBF}"/>
          </ac:spMkLst>
        </pc:spChg>
      </pc:sldChg>
      <pc:sldChg chg="modSp mod modNotesTx">
        <pc:chgData name="June Yu" userId="0bb8f738683e3593" providerId="LiveId" clId="{A9B0A37E-6183-7645-8AF9-2E571DA2B897}" dt="2022-05-02T11:42:14.504" v="9373" actId="20577"/>
        <pc:sldMkLst>
          <pc:docMk/>
          <pc:sldMk cId="2382083656" sldId="467"/>
        </pc:sldMkLst>
        <pc:spChg chg="mod">
          <ac:chgData name="June Yu" userId="0bb8f738683e3593" providerId="LiveId" clId="{A9B0A37E-6183-7645-8AF9-2E571DA2B897}" dt="2022-05-02T08:00:35.298" v="2345" actId="20577"/>
          <ac:spMkLst>
            <pc:docMk/>
            <pc:sldMk cId="2382083656" sldId="467"/>
            <ac:spMk id="4" creationId="{D9EEA279-743A-F072-DDD8-1B8E217F2CBF}"/>
          </ac:spMkLst>
        </pc:spChg>
      </pc:sldChg>
      <pc:sldChg chg="modSp mod modNotesTx">
        <pc:chgData name="June Yu" userId="0bb8f738683e3593" providerId="LiveId" clId="{A9B0A37E-6183-7645-8AF9-2E571DA2B897}" dt="2022-05-02T10:11:46.082" v="8489" actId="20577"/>
        <pc:sldMkLst>
          <pc:docMk/>
          <pc:sldMk cId="150745117" sldId="468"/>
        </pc:sldMkLst>
        <pc:spChg chg="mod">
          <ac:chgData name="June Yu" userId="0bb8f738683e3593" providerId="LiveId" clId="{A9B0A37E-6183-7645-8AF9-2E571DA2B897}" dt="2022-05-02T08:38:36.126" v="5663" actId="1076"/>
          <ac:spMkLst>
            <pc:docMk/>
            <pc:sldMk cId="150745117" sldId="468"/>
            <ac:spMk id="5" creationId="{EAFFB49E-E54B-FCDD-A3E7-B10525F41525}"/>
          </ac:spMkLst>
        </pc:spChg>
        <pc:graphicFrameChg chg="mod modGraphic">
          <ac:chgData name="June Yu" userId="0bb8f738683e3593" providerId="LiveId" clId="{A9B0A37E-6183-7645-8AF9-2E571DA2B897}" dt="2022-05-02T08:38:33.673" v="5662" actId="14100"/>
          <ac:graphicFrameMkLst>
            <pc:docMk/>
            <pc:sldMk cId="150745117" sldId="468"/>
            <ac:graphicFrameMk id="2" creationId="{08993AE3-0AB8-94DC-2484-1BE2E058BE7E}"/>
          </ac:graphicFrameMkLst>
        </pc:graphicFrameChg>
      </pc:sldChg>
      <pc:sldChg chg="modSp mod modNotesTx">
        <pc:chgData name="June Yu" userId="0bb8f738683e3593" providerId="LiveId" clId="{A9B0A37E-6183-7645-8AF9-2E571DA2B897}" dt="2022-05-02T11:02:42.555" v="9265" actId="20577"/>
        <pc:sldMkLst>
          <pc:docMk/>
          <pc:sldMk cId="3391621704" sldId="469"/>
        </pc:sldMkLst>
        <pc:spChg chg="mod">
          <ac:chgData name="June Yu" userId="0bb8f738683e3593" providerId="LiveId" clId="{A9B0A37E-6183-7645-8AF9-2E571DA2B897}" dt="2022-05-02T08:17:56.268" v="3981" actId="1076"/>
          <ac:spMkLst>
            <pc:docMk/>
            <pc:sldMk cId="3391621704" sldId="469"/>
            <ac:spMk id="4" creationId="{D9EEA279-743A-F072-DDD8-1B8E217F2CBF}"/>
          </ac:spMkLst>
        </pc:spChg>
      </pc:sldChg>
      <pc:sldChg chg="modNotesTx">
        <pc:chgData name="June Yu" userId="0bb8f738683e3593" providerId="LiveId" clId="{A9B0A37E-6183-7645-8AF9-2E571DA2B897}" dt="2022-05-02T10:03:31.392" v="8407" actId="20577"/>
        <pc:sldMkLst>
          <pc:docMk/>
          <pc:sldMk cId="3794564802" sldId="470"/>
        </pc:sldMkLst>
      </pc:sldChg>
      <pc:sldChg chg="modSp mod modNotesTx">
        <pc:chgData name="June Yu" userId="0bb8f738683e3593" providerId="LiveId" clId="{A9B0A37E-6183-7645-8AF9-2E571DA2B897}" dt="2022-05-02T11:05:27.278" v="9307" actId="6549"/>
        <pc:sldMkLst>
          <pc:docMk/>
          <pc:sldMk cId="153068788" sldId="471"/>
        </pc:sldMkLst>
        <pc:spChg chg="mod">
          <ac:chgData name="June Yu" userId="0bb8f738683e3593" providerId="LiveId" clId="{A9B0A37E-6183-7645-8AF9-2E571DA2B897}" dt="2022-05-02T11:05:27.278" v="9307" actId="6549"/>
          <ac:spMkLst>
            <pc:docMk/>
            <pc:sldMk cId="153068788" sldId="471"/>
            <ac:spMk id="5" creationId="{EAFFB49E-E54B-FCDD-A3E7-B10525F41525}"/>
          </ac:spMkLst>
        </pc:spChg>
      </pc:sldChg>
      <pc:sldChg chg="addSp modSp new mod">
        <pc:chgData name="June Yu" userId="0bb8f738683e3593" providerId="LiveId" clId="{A9B0A37E-6183-7645-8AF9-2E571DA2B897}" dt="2022-05-02T09:01:52.386" v="7608" actId="403"/>
        <pc:sldMkLst>
          <pc:docMk/>
          <pc:sldMk cId="27745504" sldId="472"/>
        </pc:sldMkLst>
        <pc:spChg chg="mod">
          <ac:chgData name="June Yu" userId="0bb8f738683e3593" providerId="LiveId" clId="{A9B0A37E-6183-7645-8AF9-2E571DA2B897}" dt="2022-05-02T09:01:52.386" v="7608" actId="403"/>
          <ac:spMkLst>
            <pc:docMk/>
            <pc:sldMk cId="27745504" sldId="472"/>
            <ac:spMk id="2" creationId="{638E2C97-B1CB-8E8F-4BB2-486E6EC6B4BF}"/>
          </ac:spMkLst>
        </pc:spChg>
        <pc:spChg chg="add mod">
          <ac:chgData name="June Yu" userId="0bb8f738683e3593" providerId="LiveId" clId="{A9B0A37E-6183-7645-8AF9-2E571DA2B897}" dt="2022-05-02T09:01:34.426" v="7603" actId="1076"/>
          <ac:spMkLst>
            <pc:docMk/>
            <pc:sldMk cId="27745504" sldId="472"/>
            <ac:spMk id="3" creationId="{F651196F-F636-ACF6-B8DE-BF09E0BEB848}"/>
          </ac:spMkLst>
        </pc:spChg>
      </pc:sldChg>
      <pc:sldChg chg="new del">
        <pc:chgData name="June Yu" userId="0bb8f738683e3593" providerId="LiveId" clId="{A9B0A37E-6183-7645-8AF9-2E571DA2B897}" dt="2022-05-02T17:55:59.771" v="9791" actId="2696"/>
        <pc:sldMkLst>
          <pc:docMk/>
          <pc:sldMk cId="2209206991" sldId="473"/>
        </pc:sldMkLst>
      </pc:sldChg>
    </pc:docChg>
  </pc:docChgLst>
  <pc:docChgLst>
    <pc:chgData name="June Yu" userId="0bb8f738683e3593" providerId="LiveId" clId="{4A01C5D8-1E12-C045-AFA6-C6D46C90860D}"/>
    <pc:docChg chg="modSld">
      <pc:chgData name="June Yu" userId="0bb8f738683e3593" providerId="LiveId" clId="{4A01C5D8-1E12-C045-AFA6-C6D46C90860D}" dt="2022-05-04T04:21:21.979" v="16" actId="6549"/>
      <pc:docMkLst>
        <pc:docMk/>
      </pc:docMkLst>
      <pc:sldChg chg="modNotesTx">
        <pc:chgData name="June Yu" userId="0bb8f738683e3593" providerId="LiveId" clId="{4A01C5D8-1E12-C045-AFA6-C6D46C90860D}" dt="2022-05-04T04:20:40.166" v="0" actId="6549"/>
        <pc:sldMkLst>
          <pc:docMk/>
          <pc:sldMk cId="526887148" sldId="453"/>
        </pc:sldMkLst>
      </pc:sldChg>
      <pc:sldChg chg="modNotesTx">
        <pc:chgData name="June Yu" userId="0bb8f738683e3593" providerId="LiveId" clId="{4A01C5D8-1E12-C045-AFA6-C6D46C90860D}" dt="2022-05-04T04:20:43.022" v="1" actId="6549"/>
        <pc:sldMkLst>
          <pc:docMk/>
          <pc:sldMk cId="745737023" sldId="454"/>
        </pc:sldMkLst>
      </pc:sldChg>
      <pc:sldChg chg="modNotesTx">
        <pc:chgData name="June Yu" userId="0bb8f738683e3593" providerId="LiveId" clId="{4A01C5D8-1E12-C045-AFA6-C6D46C90860D}" dt="2022-05-04T04:20:45.406" v="2" actId="6549"/>
        <pc:sldMkLst>
          <pc:docMk/>
          <pc:sldMk cId="81503129" sldId="455"/>
        </pc:sldMkLst>
      </pc:sldChg>
      <pc:sldChg chg="modNotesTx">
        <pc:chgData name="June Yu" userId="0bb8f738683e3593" providerId="LiveId" clId="{4A01C5D8-1E12-C045-AFA6-C6D46C90860D}" dt="2022-05-04T04:20:48.051" v="3" actId="6549"/>
        <pc:sldMkLst>
          <pc:docMk/>
          <pc:sldMk cId="2962661713" sldId="456"/>
        </pc:sldMkLst>
      </pc:sldChg>
      <pc:sldChg chg="modNotesTx">
        <pc:chgData name="June Yu" userId="0bb8f738683e3593" providerId="LiveId" clId="{4A01C5D8-1E12-C045-AFA6-C6D46C90860D}" dt="2022-05-04T04:20:50.523" v="4" actId="6549"/>
        <pc:sldMkLst>
          <pc:docMk/>
          <pc:sldMk cId="2461986751" sldId="457"/>
        </pc:sldMkLst>
      </pc:sldChg>
      <pc:sldChg chg="modNotesTx">
        <pc:chgData name="June Yu" userId="0bb8f738683e3593" providerId="LiveId" clId="{4A01C5D8-1E12-C045-AFA6-C6D46C90860D}" dt="2022-05-04T04:20:52.708" v="5" actId="6549"/>
        <pc:sldMkLst>
          <pc:docMk/>
          <pc:sldMk cId="36918483" sldId="458"/>
        </pc:sldMkLst>
      </pc:sldChg>
      <pc:sldChg chg="modNotesTx">
        <pc:chgData name="June Yu" userId="0bb8f738683e3593" providerId="LiveId" clId="{4A01C5D8-1E12-C045-AFA6-C6D46C90860D}" dt="2022-05-04T04:20:55.162" v="6" actId="6549"/>
        <pc:sldMkLst>
          <pc:docMk/>
          <pc:sldMk cId="1067984751" sldId="459"/>
        </pc:sldMkLst>
      </pc:sldChg>
      <pc:sldChg chg="modNotesTx">
        <pc:chgData name="June Yu" userId="0bb8f738683e3593" providerId="LiveId" clId="{4A01C5D8-1E12-C045-AFA6-C6D46C90860D}" dt="2022-05-04T04:20:57.377" v="7" actId="6549"/>
        <pc:sldMkLst>
          <pc:docMk/>
          <pc:sldMk cId="1567983786" sldId="460"/>
        </pc:sldMkLst>
      </pc:sldChg>
      <pc:sldChg chg="modNotesTx">
        <pc:chgData name="June Yu" userId="0bb8f738683e3593" providerId="LiveId" clId="{4A01C5D8-1E12-C045-AFA6-C6D46C90860D}" dt="2022-05-04T04:20:59.650" v="8" actId="6549"/>
        <pc:sldMkLst>
          <pc:docMk/>
          <pc:sldMk cId="3706933843" sldId="461"/>
        </pc:sldMkLst>
      </pc:sldChg>
      <pc:sldChg chg="modNotesTx">
        <pc:chgData name="June Yu" userId="0bb8f738683e3593" providerId="LiveId" clId="{4A01C5D8-1E12-C045-AFA6-C6D46C90860D}" dt="2022-05-04T04:21:02.812" v="9" actId="6549"/>
        <pc:sldMkLst>
          <pc:docMk/>
          <pc:sldMk cId="4054101340" sldId="462"/>
        </pc:sldMkLst>
      </pc:sldChg>
      <pc:sldChg chg="modNotesTx">
        <pc:chgData name="June Yu" userId="0bb8f738683e3593" providerId="LiveId" clId="{4A01C5D8-1E12-C045-AFA6-C6D46C90860D}" dt="2022-05-04T04:21:21.979" v="16" actId="6549"/>
        <pc:sldMkLst>
          <pc:docMk/>
          <pc:sldMk cId="276333278" sldId="465"/>
        </pc:sldMkLst>
      </pc:sldChg>
      <pc:sldChg chg="modNotesTx">
        <pc:chgData name="June Yu" userId="0bb8f738683e3593" providerId="LiveId" clId="{4A01C5D8-1E12-C045-AFA6-C6D46C90860D}" dt="2022-05-04T04:21:06.322" v="10" actId="6549"/>
        <pc:sldMkLst>
          <pc:docMk/>
          <pc:sldMk cId="989741200" sldId="466"/>
        </pc:sldMkLst>
      </pc:sldChg>
      <pc:sldChg chg="modNotesTx">
        <pc:chgData name="June Yu" userId="0bb8f738683e3593" providerId="LiveId" clId="{4A01C5D8-1E12-C045-AFA6-C6D46C90860D}" dt="2022-05-04T04:21:08.471" v="11" actId="6549"/>
        <pc:sldMkLst>
          <pc:docMk/>
          <pc:sldMk cId="2382083656" sldId="467"/>
        </pc:sldMkLst>
      </pc:sldChg>
      <pc:sldChg chg="modNotesTx">
        <pc:chgData name="June Yu" userId="0bb8f738683e3593" providerId="LiveId" clId="{4A01C5D8-1E12-C045-AFA6-C6D46C90860D}" dt="2022-05-04T04:21:16.482" v="14" actId="6549"/>
        <pc:sldMkLst>
          <pc:docMk/>
          <pc:sldMk cId="150745117" sldId="468"/>
        </pc:sldMkLst>
      </pc:sldChg>
      <pc:sldChg chg="modNotesTx">
        <pc:chgData name="June Yu" userId="0bb8f738683e3593" providerId="LiveId" clId="{4A01C5D8-1E12-C045-AFA6-C6D46C90860D}" dt="2022-05-04T04:21:13.679" v="13" actId="6549"/>
        <pc:sldMkLst>
          <pc:docMk/>
          <pc:sldMk cId="3391621704" sldId="469"/>
        </pc:sldMkLst>
      </pc:sldChg>
      <pc:sldChg chg="modNotesTx">
        <pc:chgData name="June Yu" userId="0bb8f738683e3593" providerId="LiveId" clId="{4A01C5D8-1E12-C045-AFA6-C6D46C90860D}" dt="2022-05-04T04:21:10.778" v="12" actId="6549"/>
        <pc:sldMkLst>
          <pc:docMk/>
          <pc:sldMk cId="3794564802" sldId="470"/>
        </pc:sldMkLst>
      </pc:sldChg>
      <pc:sldChg chg="modNotesTx">
        <pc:chgData name="June Yu" userId="0bb8f738683e3593" providerId="LiveId" clId="{4A01C5D8-1E12-C045-AFA6-C6D46C90860D}" dt="2022-05-04T04:21:19.294" v="15" actId="6549"/>
        <pc:sldMkLst>
          <pc:docMk/>
          <pc:sldMk cId="153068788" sldId="471"/>
        </pc:sldMkLst>
      </pc:sldChg>
    </pc:docChg>
  </pc:docChgLst>
</pc:chgInfo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4.jpg>
</file>

<file path=ppt/media/image5.jpeg>
</file>

<file path=ppt/media/image6.jpe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994904-53C7-FE4A-A4F3-9371B9AA3FA4}" type="datetimeFigureOut">
              <a:rPr lang="en-US" smtClean="0"/>
              <a:t>5/3/22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43CE2E-3DB2-2543-A1CC-255A6E8F42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2781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43CE2E-3DB2-2543-A1CC-255A6E8F42E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5741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43CE2E-3DB2-2543-A1CC-255A6E8F42E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3894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43CE2E-3DB2-2543-A1CC-255A6E8F42E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6712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43CE2E-3DB2-2543-A1CC-255A6E8F42E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1266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43CE2E-3DB2-2543-A1CC-255A6E8F42E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4912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43CE2E-3DB2-2543-A1CC-255A6E8F42E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35748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43CE2E-3DB2-2543-A1CC-255A6E8F42E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73333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43CE2E-3DB2-2543-A1CC-255A6E8F42E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66370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43CE2E-3DB2-2543-A1CC-255A6E8F42E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11657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43CE2E-3DB2-2543-A1CC-255A6E8F42E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32493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43CE2E-3DB2-2543-A1CC-255A6E8F42E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1296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43CE2E-3DB2-2543-A1CC-255A6E8F42E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4035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43CE2E-3DB2-2543-A1CC-255A6E8F42E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9666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43CE2E-3DB2-2543-A1CC-255A6E8F42E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2754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43CE2E-3DB2-2543-A1CC-255A6E8F42E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863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43CE2E-3DB2-2543-A1CC-255A6E8F42E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1621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43CE2E-3DB2-2543-A1CC-255A6E8F42E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7088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43CE2E-3DB2-2543-A1CC-255A6E8F42E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2248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43CE2E-3DB2-2543-A1CC-255A6E8F42E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3201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jp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84636EF-9B34-784F-B076-08F4E00F1F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93785"/>
            <a:ext cx="24384000" cy="138097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48CEBF0-C1A7-504A-ABF5-DF36CEF4DA1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93785"/>
            <a:ext cx="12252960" cy="13563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3A0E760-EEA4-D344-BD23-C858E7E740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69815"/>
            <a:ext cx="24384000" cy="24618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957311" y="3820978"/>
            <a:ext cx="9750289" cy="197041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CARD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9C44B1-DAB3-374E-8714-625353D60CB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957311" y="6124673"/>
            <a:ext cx="9747504" cy="1371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5400" b="0" i="0">
                <a:solidFill>
                  <a:schemeClr val="tx1"/>
                </a:solidFill>
                <a:latin typeface="Nunito Sans" pitchFamily="2" charset="77"/>
              </a:defRPr>
            </a:lvl1pPr>
          </a:lstStyle>
          <a:p>
            <a:pPr lvl="0"/>
            <a:r>
              <a:rPr lang="en-US" dirty="0"/>
              <a:t>Second Line</a:t>
            </a:r>
          </a:p>
        </p:txBody>
      </p:sp>
      <p:pic>
        <p:nvPicPr>
          <p:cNvPr id="8" name="Picture 7" descr="Texas State University">
            <a:extLst>
              <a:ext uri="{FF2B5EF4-FFF2-40B4-BE49-F238E27FC236}">
                <a16:creationId xmlns:a16="http://schemas.microsoft.com/office/drawing/2014/main" id="{5E8657D1-2783-1845-BB5B-3DAA5CE6A1A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970340" y="10063298"/>
            <a:ext cx="5003141" cy="2438400"/>
          </a:xfrm>
          <a:prstGeom prst="rect">
            <a:avLst/>
          </a:prstGeom>
        </p:spPr>
      </p:pic>
      <p:pic>
        <p:nvPicPr>
          <p:cNvPr id="9" name="Picture 8" descr="Member the Texas State University System">
            <a:extLst>
              <a:ext uri="{FF2B5EF4-FFF2-40B4-BE49-F238E27FC236}">
                <a16:creationId xmlns:a16="http://schemas.microsoft.com/office/drawing/2014/main" id="{F2E3C823-48E0-7542-B222-37105C1DECB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67554" y="12183707"/>
            <a:ext cx="4408714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0801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9FDE2-ED9E-5F48-B979-C6208876E42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0" y="1371039"/>
            <a:ext cx="18288000" cy="1143562"/>
          </a:xfrm>
        </p:spPr>
        <p:txBody>
          <a:bodyPr anchor="t"/>
          <a:lstStyle/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4892665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9FDE2-ED9E-5F48-B979-C6208876E42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0" y="1371039"/>
            <a:ext cx="18288000" cy="1143562"/>
          </a:xfrm>
        </p:spPr>
        <p:txBody>
          <a:bodyPr anchor="t"/>
          <a:lstStyle/>
          <a:p>
            <a:r>
              <a:rPr lang="en-US" dirty="0"/>
              <a:t>CLICK TO EDIT 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56CA2A-A7E5-9E45-8686-ED54FCC9555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48000" y="3530600"/>
            <a:ext cx="18288000" cy="662940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2800" b="0" i="0">
                <a:ln>
                  <a:noFill/>
                </a:ln>
                <a:solidFill>
                  <a:schemeClr val="tx1">
                    <a:lumMod val="60000"/>
                    <a:lumOff val="40000"/>
                  </a:schemeClr>
                </a:solidFill>
                <a:latin typeface="Nunito Sans" pitchFamily="2" charset="77"/>
              </a:defRPr>
            </a:lvl1pPr>
            <a:lvl2pPr marL="914400" indent="0">
              <a:buNone/>
              <a:defRPr sz="2800" b="0" i="0">
                <a:solidFill>
                  <a:schemeClr val="tx1">
                    <a:lumMod val="60000"/>
                    <a:lumOff val="40000"/>
                  </a:schemeClr>
                </a:solidFill>
                <a:latin typeface="Nunito Sans" pitchFamily="2" charset="77"/>
              </a:defRPr>
            </a:lvl2pPr>
            <a:lvl3pPr marL="1828800" indent="0">
              <a:buNone/>
              <a:defRPr sz="2800" b="0" i="0">
                <a:solidFill>
                  <a:schemeClr val="tx1">
                    <a:lumMod val="60000"/>
                    <a:lumOff val="40000"/>
                  </a:schemeClr>
                </a:solidFill>
                <a:latin typeface="Nunito Sans" pitchFamily="2" charset="77"/>
              </a:defRPr>
            </a:lvl3pPr>
            <a:lvl4pPr marL="2743200" indent="0">
              <a:buNone/>
              <a:defRPr sz="2800" b="0" i="0">
                <a:solidFill>
                  <a:schemeClr val="tx1">
                    <a:lumMod val="60000"/>
                    <a:lumOff val="40000"/>
                  </a:schemeClr>
                </a:solidFill>
                <a:latin typeface="Nunito Sans" pitchFamily="2" charset="77"/>
              </a:defRPr>
            </a:lvl4pPr>
            <a:lvl5pPr marL="3657600" indent="0">
              <a:buNone/>
              <a:defRPr sz="2800" b="0" i="0">
                <a:solidFill>
                  <a:schemeClr val="tx1">
                    <a:lumMod val="60000"/>
                    <a:lumOff val="40000"/>
                  </a:schemeClr>
                </a:solidFill>
                <a:latin typeface="Nunito Sans" pitchFamily="2" charset="77"/>
              </a:defRPr>
            </a:lvl5pPr>
          </a:lstStyle>
          <a:p>
            <a:r>
              <a:rPr lang="en-US" dirty="0"/>
              <a:t>The Bobcat is a type of cat with a bobbed tail and an affinity for maroon and gold. Larger than a house cat but smaller than a cougar, it’s amazingly relentless. Bobcats have been known to take out Trojans, Red Wolves and even larger prey like Longhorns. Bobcats' natural adversaries include Roadrunners and slow-moving trains. </a:t>
            </a:r>
          </a:p>
          <a:p>
            <a:r>
              <a:rPr lang="en-US" dirty="0"/>
              <a:t>Bobcats are especially skilled at: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pouncing on prey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musical theatre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communication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geography</a:t>
            </a:r>
          </a:p>
        </p:txBody>
      </p:sp>
    </p:spTree>
    <p:extLst>
      <p:ext uri="{BB962C8B-B14F-4D97-AF65-F5344CB8AC3E}">
        <p14:creationId xmlns:p14="http://schemas.microsoft.com/office/powerpoint/2010/main" val="21397509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9FDE2-ED9E-5F48-B979-C6208876E42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31088" y="1137123"/>
            <a:ext cx="11185452" cy="1143562"/>
          </a:xfrm>
        </p:spPr>
        <p:txBody>
          <a:bodyPr anchor="t"/>
          <a:lstStyle/>
          <a:p>
            <a:r>
              <a:rPr lang="en-US" dirty="0"/>
              <a:t>CLICK TO EDIT 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56CA2A-A7E5-9E45-8686-ED54FCC9555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31088" y="2977596"/>
            <a:ext cx="11185452" cy="777240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2800" b="0" i="0">
                <a:ln>
                  <a:noFill/>
                </a:ln>
                <a:solidFill>
                  <a:schemeClr val="tx1">
                    <a:lumMod val="60000"/>
                    <a:lumOff val="40000"/>
                  </a:schemeClr>
                </a:solidFill>
                <a:latin typeface="Nunito Sans" pitchFamily="2" charset="77"/>
              </a:defRPr>
            </a:lvl1pPr>
            <a:lvl2pPr marL="914400" indent="0">
              <a:buNone/>
              <a:defRPr sz="2800" b="0" i="0">
                <a:solidFill>
                  <a:schemeClr val="tx1">
                    <a:lumMod val="60000"/>
                    <a:lumOff val="40000"/>
                  </a:schemeClr>
                </a:solidFill>
                <a:latin typeface="Nunito Sans" pitchFamily="2" charset="77"/>
              </a:defRPr>
            </a:lvl2pPr>
            <a:lvl3pPr marL="1828800" indent="0">
              <a:buNone/>
              <a:defRPr sz="2800" b="0" i="0">
                <a:solidFill>
                  <a:schemeClr val="tx1">
                    <a:lumMod val="60000"/>
                    <a:lumOff val="40000"/>
                  </a:schemeClr>
                </a:solidFill>
                <a:latin typeface="Nunito Sans" pitchFamily="2" charset="77"/>
              </a:defRPr>
            </a:lvl3pPr>
            <a:lvl4pPr marL="2743200" indent="0">
              <a:buNone/>
              <a:defRPr sz="2800" b="0" i="0">
                <a:solidFill>
                  <a:schemeClr val="tx1">
                    <a:lumMod val="60000"/>
                    <a:lumOff val="40000"/>
                  </a:schemeClr>
                </a:solidFill>
                <a:latin typeface="Nunito Sans" pitchFamily="2" charset="77"/>
              </a:defRPr>
            </a:lvl4pPr>
            <a:lvl5pPr marL="3657600" indent="0">
              <a:buNone/>
              <a:defRPr sz="2800" b="0" i="0">
                <a:solidFill>
                  <a:schemeClr val="tx1">
                    <a:lumMod val="60000"/>
                    <a:lumOff val="40000"/>
                  </a:schemeClr>
                </a:solidFill>
                <a:latin typeface="Nunito Sans" pitchFamily="2" charset="77"/>
              </a:defRPr>
            </a:lvl5pPr>
          </a:lstStyle>
          <a:p>
            <a:r>
              <a:rPr lang="en-US" dirty="0"/>
              <a:t>The Bobcat is a type of cat with a bobbed tail and an affinity for maroon and gold. Larger than a house cat but smaller than a cougar, it’s amazingly relentless. Bobcats have been known to take out Trojans, Red Wolves and even larger prey like Longhorns. Bobcats' natural adversaries include  Roadrunners and slow-moving trains. </a:t>
            </a:r>
          </a:p>
          <a:p>
            <a:r>
              <a:rPr lang="en-US" dirty="0"/>
              <a:t>Bobcats are especially skilled at: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pouncing on prey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musical theatre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communication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geography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761D1C5-F586-4845-BBA0-AD6447E821D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4123582" y="2977596"/>
            <a:ext cx="8686800" cy="77724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0771714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761D1C5-F586-4845-BBA0-AD6447E821D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531088" y="2738200"/>
            <a:ext cx="8686800" cy="77724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19FDE2-ED9E-5F48-B979-C6208876E42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572256" y="2738200"/>
            <a:ext cx="8686800" cy="914400"/>
          </a:xfrm>
        </p:spPr>
        <p:txBody>
          <a:bodyPr anchor="ctr">
            <a:normAutofit/>
          </a:bodyPr>
          <a:lstStyle>
            <a:lvl1pPr>
              <a:defRPr sz="3600" b="1" i="0" spc="300">
                <a:solidFill>
                  <a:schemeClr val="tx1"/>
                </a:solidFill>
                <a:latin typeface="Nunito Sans SemiBold" pitchFamily="2" charset="77"/>
              </a:defRPr>
            </a:lvl1pPr>
          </a:lstStyle>
          <a:p>
            <a:r>
              <a:rPr lang="en-US" dirty="0"/>
              <a:t>THE BOBCAT IS A TYPE OF CAT.</a:t>
            </a:r>
          </a:p>
        </p:txBody>
      </p:sp>
    </p:spTree>
    <p:extLst>
      <p:ext uri="{BB962C8B-B14F-4D97-AF65-F5344CB8AC3E}">
        <p14:creationId xmlns:p14="http://schemas.microsoft.com/office/powerpoint/2010/main" val="3067399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DBC8A-F157-E647-9D9F-D51516F82D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61853" y="1371039"/>
            <a:ext cx="18288000" cy="1143562"/>
          </a:xfrm>
        </p:spPr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19D2988-F334-EF41-A2F7-874820BF091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661853" y="2732493"/>
            <a:ext cx="8686799" cy="7771498"/>
          </a:xfrm>
          <a:prstGeom prst="rect">
            <a:avLst/>
          </a:prstGeom>
        </p:spPr>
        <p:txBody>
          <a:bodyPr anchor="ctr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200" b="0" i="0">
                <a:latin typeface="Nunito Sans" pitchFamily="2" charset="77"/>
              </a:defRPr>
            </a:lvl1pPr>
          </a:lstStyle>
          <a:p>
            <a:pPr marL="0" marR="0" lvl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icon to add picture</a:t>
            </a:r>
          </a:p>
        </p:txBody>
      </p:sp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CC4E20E5-6627-3643-8DB5-EC4915FE2A6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737502" y="3222418"/>
            <a:ext cx="3886203" cy="6858000"/>
          </a:xfrm>
          <a:prstGeom prst="rect">
            <a:avLst/>
          </a:prstGeom>
        </p:spPr>
        <p:txBody>
          <a:bodyPr anchor="ctr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200" b="0" i="0">
                <a:latin typeface="Nunito Sans" pitchFamily="2" charset="77"/>
              </a:defRPr>
            </a:lvl1pPr>
          </a:lstStyle>
          <a:p>
            <a:pPr marL="0" marR="0" lvl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icon to add picture</a:t>
            </a:r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44037A35-B93C-004C-AE9D-9D7376D671D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012555" y="2732494"/>
            <a:ext cx="5486399" cy="3657600"/>
          </a:xfrm>
          <a:prstGeom prst="rect">
            <a:avLst/>
          </a:prstGeom>
        </p:spPr>
        <p:txBody>
          <a:bodyPr anchor="ctr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200" b="0" i="0">
                <a:latin typeface="Nunito Sans" pitchFamily="2" charset="77"/>
              </a:defRPr>
            </a:lvl1pPr>
          </a:lstStyle>
          <a:p>
            <a:pPr marL="0" marR="0" lvl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icon to add picture</a:t>
            </a:r>
          </a:p>
        </p:txBody>
      </p:sp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84CE56EE-75D7-C24E-8865-5E7CDA29D20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033204" y="6858000"/>
            <a:ext cx="7688942" cy="3657600"/>
          </a:xfrm>
          <a:prstGeom prst="rect">
            <a:avLst/>
          </a:prstGeom>
        </p:spPr>
        <p:txBody>
          <a:bodyPr anchor="ctr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200" b="0" i="0">
                <a:latin typeface="Nunito Sans" pitchFamily="2" charset="77"/>
              </a:defRPr>
            </a:lvl1pPr>
          </a:lstStyle>
          <a:p>
            <a:pPr marL="0" marR="0" lvl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9392006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E0F72F-F113-9E4E-8901-A6046628CC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61854" y="1042081"/>
            <a:ext cx="10530146" cy="1143562"/>
          </a:xfrm>
        </p:spPr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14" name="Picture Placeholder 7">
            <a:extLst>
              <a:ext uri="{FF2B5EF4-FFF2-40B4-BE49-F238E27FC236}">
                <a16:creationId xmlns:a16="http://schemas.microsoft.com/office/drawing/2014/main" id="{48E1B567-63F1-1944-B114-801F81FA7FD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441344" y="4559291"/>
            <a:ext cx="3904270" cy="3886201"/>
          </a:xfrm>
          <a:prstGeom prst="rect">
            <a:avLst/>
          </a:prstGeom>
        </p:spPr>
        <p:txBody>
          <a:bodyPr anchor="ctr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200" b="0" i="0">
                <a:latin typeface="Nunito Sans" pitchFamily="2" charset="77"/>
              </a:defRPr>
            </a:lvl1pPr>
          </a:lstStyle>
          <a:p>
            <a:pPr marL="0" marR="0" lvl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icon to add picture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36B5E7A-AE24-B84B-926D-5ED18AAC53E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59413" y="8902692"/>
            <a:ext cx="3886200" cy="914400"/>
          </a:xfrm>
          <a:prstGeom prst="rect">
            <a:avLst/>
          </a:prstGeom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i="0">
                <a:solidFill>
                  <a:schemeClr val="tx1">
                    <a:lumMod val="60000"/>
                    <a:lumOff val="40000"/>
                  </a:schemeClr>
                </a:solidFill>
                <a:latin typeface="Nunito Sans" pitchFamily="2" charset="77"/>
              </a:defRPr>
            </a:lvl1pPr>
          </a:lstStyle>
          <a:p>
            <a:pPr marL="0" marR="0" lvl="0" indent="0" algn="l" defTabSz="1828800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Nunito Sans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Bobcats’ natural adversaries include Roadrunners &amp; slow-moving trains.</a:t>
            </a:r>
            <a:endParaRPr lang="tr-TR" sz="1800" dirty="0">
              <a:solidFill>
                <a:schemeClr val="tx1">
                  <a:lumMod val="75000"/>
                  <a:lumOff val="25000"/>
                </a:schemeClr>
              </a:solidFill>
              <a:latin typeface="Nunito Sans" pitchFamily="2" charset="77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5" name="Picture Placeholder 7">
            <a:extLst>
              <a:ext uri="{FF2B5EF4-FFF2-40B4-BE49-F238E27FC236}">
                <a16:creationId xmlns:a16="http://schemas.microsoft.com/office/drawing/2014/main" id="{9267BD02-65C3-2942-B840-54B72905914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926925" y="2501892"/>
            <a:ext cx="7315199" cy="7315199"/>
          </a:xfrm>
          <a:prstGeom prst="rect">
            <a:avLst/>
          </a:prstGeom>
        </p:spPr>
        <p:txBody>
          <a:bodyPr anchor="ctr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200" b="0" i="0">
                <a:latin typeface="Nunito Sans" pitchFamily="2" charset="77"/>
              </a:defRPr>
            </a:lvl1pPr>
          </a:lstStyle>
          <a:p>
            <a:pPr marL="0" marR="0" lvl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icon to add picture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580B63D5-BCBE-9C44-AF73-9F3E542F716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926924" y="10067534"/>
            <a:ext cx="7559097" cy="548640"/>
          </a:xfrm>
          <a:prstGeom prst="rect">
            <a:avLst/>
          </a:prstGeom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i="0">
                <a:solidFill>
                  <a:schemeClr val="tx1">
                    <a:lumMod val="60000"/>
                    <a:lumOff val="40000"/>
                  </a:schemeClr>
                </a:solidFill>
                <a:latin typeface="Nunito Sans" pitchFamily="2" charset="77"/>
              </a:defRPr>
            </a:lvl1pPr>
          </a:lstStyle>
          <a:p>
            <a:pPr marL="0" marR="0" lvl="0" indent="0" algn="l" defTabSz="1828800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Nunito Sans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Bobcats’ natural adversaries include Roadrunners &amp; slow-moving trains.</a:t>
            </a:r>
            <a:endParaRPr lang="tr-TR" sz="1800" dirty="0">
              <a:solidFill>
                <a:schemeClr val="tx1">
                  <a:lumMod val="75000"/>
                  <a:lumOff val="25000"/>
                </a:schemeClr>
              </a:solidFill>
              <a:latin typeface="Nunito Sans" pitchFamily="2" charset="77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7" name="Picture Placeholder 7">
            <a:extLst>
              <a:ext uri="{FF2B5EF4-FFF2-40B4-BE49-F238E27FC236}">
                <a16:creationId xmlns:a16="http://schemas.microsoft.com/office/drawing/2014/main" id="{CCACDB0A-D65F-D84D-A885-8947E700BF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859575" y="1735016"/>
            <a:ext cx="5486400" cy="3657600"/>
          </a:xfrm>
          <a:prstGeom prst="rect">
            <a:avLst/>
          </a:prstGeom>
        </p:spPr>
        <p:txBody>
          <a:bodyPr anchor="ctr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200" b="0" i="0">
                <a:latin typeface="Nunito Sans" pitchFamily="2" charset="77"/>
              </a:defRPr>
            </a:lvl1pPr>
          </a:lstStyle>
          <a:p>
            <a:pPr marL="0" marR="0" lvl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icon to add picture</a:t>
            </a:r>
          </a:p>
        </p:txBody>
      </p:sp>
      <p:sp>
        <p:nvSpPr>
          <p:cNvPr id="20" name="Text Placeholder 12">
            <a:extLst>
              <a:ext uri="{FF2B5EF4-FFF2-40B4-BE49-F238E27FC236}">
                <a16:creationId xmlns:a16="http://schemas.microsoft.com/office/drawing/2014/main" id="{EE94F6CF-DD41-634D-BCFA-8B363E1BCFA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0749336" y="3792416"/>
            <a:ext cx="2377440" cy="1600200"/>
          </a:xfrm>
          <a:prstGeom prst="rect">
            <a:avLst/>
          </a:prstGeom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i="0">
                <a:solidFill>
                  <a:schemeClr val="tx1">
                    <a:lumMod val="60000"/>
                    <a:lumOff val="40000"/>
                  </a:schemeClr>
                </a:solidFill>
                <a:latin typeface="Nunito Sans" pitchFamily="2" charset="77"/>
              </a:defRPr>
            </a:lvl1pPr>
          </a:lstStyle>
          <a:p>
            <a:pPr marL="0" marR="0" lvl="0" indent="0" algn="l" defTabSz="1828800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Nunito Sans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Bobcats’ natural adversaries include Roadrunners and slow-moving trains.</a:t>
            </a:r>
            <a:endParaRPr lang="tr-TR" sz="1800" dirty="0">
              <a:solidFill>
                <a:schemeClr val="tx1">
                  <a:lumMod val="75000"/>
                  <a:lumOff val="25000"/>
                </a:schemeClr>
              </a:solidFill>
              <a:latin typeface="Nunito Sans" pitchFamily="2" charset="77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Picture Placeholder 7">
            <a:extLst>
              <a:ext uri="{FF2B5EF4-FFF2-40B4-BE49-F238E27FC236}">
                <a16:creationId xmlns:a16="http://schemas.microsoft.com/office/drawing/2014/main" id="{B7401E0D-D1CF-3641-8A73-0F22B92C35E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4859574" y="5880726"/>
            <a:ext cx="7315199" cy="4571999"/>
          </a:xfrm>
          <a:prstGeom prst="rect">
            <a:avLst/>
          </a:prstGeom>
        </p:spPr>
        <p:txBody>
          <a:bodyPr anchor="ctr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200" b="0" i="0">
                <a:latin typeface="Nunito Sans" pitchFamily="2" charset="77"/>
              </a:defRPr>
            </a:lvl1pPr>
          </a:lstStyle>
          <a:p>
            <a:pPr marL="0" marR="0" lvl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icon to add picture</a:t>
            </a:r>
          </a:p>
        </p:txBody>
      </p:sp>
      <p:sp>
        <p:nvSpPr>
          <p:cNvPr id="19" name="Text Placeholder 12">
            <a:extLst>
              <a:ext uri="{FF2B5EF4-FFF2-40B4-BE49-F238E27FC236}">
                <a16:creationId xmlns:a16="http://schemas.microsoft.com/office/drawing/2014/main" id="{B80609EF-DFE4-FD4B-A009-0B81195135D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859574" y="10666515"/>
            <a:ext cx="7531194" cy="548640"/>
          </a:xfrm>
          <a:prstGeom prst="rect">
            <a:avLst/>
          </a:prstGeom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i="0">
                <a:solidFill>
                  <a:schemeClr val="tx1">
                    <a:lumMod val="60000"/>
                    <a:lumOff val="40000"/>
                  </a:schemeClr>
                </a:solidFill>
                <a:latin typeface="Nunito Sans" pitchFamily="2" charset="77"/>
              </a:defRPr>
            </a:lvl1pPr>
          </a:lstStyle>
          <a:p>
            <a:pPr marL="0" marR="0" lvl="0" indent="0" algn="l" defTabSz="1828800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Nunito Sans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Bobcats’ natural adversaries include Roadrunners &amp; slow-moving trains.</a:t>
            </a:r>
            <a:endParaRPr lang="tr-TR" sz="1800" dirty="0">
              <a:solidFill>
                <a:schemeClr val="tx1">
                  <a:lumMod val="75000"/>
                  <a:lumOff val="25000"/>
                </a:schemeClr>
              </a:solidFill>
              <a:latin typeface="Nunito Sans" pitchFamily="2" charset="77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1357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Slid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7">
            <a:extLst>
              <a:ext uri="{FF2B5EF4-FFF2-40B4-BE49-F238E27FC236}">
                <a16:creationId xmlns:a16="http://schemas.microsoft.com/office/drawing/2014/main" id="{009479F9-D1B3-9F46-AD6C-E7844EB98EC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"/>
            <a:ext cx="11658600" cy="11658600"/>
          </a:xfrm>
          <a:prstGeom prst="rect">
            <a:avLst/>
          </a:prstGeom>
        </p:spPr>
        <p:txBody>
          <a:bodyPr anchor="ctr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200" b="0" i="0">
                <a:latin typeface="Nunito Sans" pitchFamily="2" charset="77"/>
              </a:defRPr>
            </a:lvl1pPr>
          </a:lstStyle>
          <a:p>
            <a:pPr marL="0" marR="0" lvl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icon to add picture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7695E27-6F70-FD4F-81F8-53F4357B6C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582400" y="-1"/>
            <a:ext cx="12801600" cy="1165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3EA317-11E0-954D-9C36-7C565BD2E4F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98689" y="1308805"/>
            <a:ext cx="10515600" cy="914400"/>
          </a:xfrm>
        </p:spPr>
        <p:txBody>
          <a:bodyPr anchor="ctr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8BC55AA7-301E-214D-A0F2-074D8F6F330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998689" y="2941543"/>
            <a:ext cx="8458200" cy="45720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800" b="0" i="0">
                <a:solidFill>
                  <a:schemeClr val="tx1"/>
                </a:solidFill>
                <a:latin typeface="Nunito Sans" pitchFamily="2" charset="77"/>
              </a:defRPr>
            </a:lvl1pPr>
            <a:lvl2pPr marL="914400" indent="0">
              <a:lnSpc>
                <a:spcPct val="150000"/>
              </a:lnSpc>
              <a:buNone/>
              <a:defRPr sz="2800" b="0" i="0">
                <a:solidFill>
                  <a:schemeClr val="bg1"/>
                </a:solidFill>
                <a:latin typeface="Nunito Sans" pitchFamily="2" charset="77"/>
              </a:defRPr>
            </a:lvl2pPr>
            <a:lvl3pPr marL="1828800" indent="0">
              <a:lnSpc>
                <a:spcPct val="150000"/>
              </a:lnSpc>
              <a:buNone/>
              <a:defRPr sz="2800" b="0" i="0">
                <a:solidFill>
                  <a:schemeClr val="bg1"/>
                </a:solidFill>
                <a:latin typeface="Nunito Sans" pitchFamily="2" charset="77"/>
              </a:defRPr>
            </a:lvl3pPr>
            <a:lvl4pPr marL="2743200" indent="0">
              <a:lnSpc>
                <a:spcPct val="150000"/>
              </a:lnSpc>
              <a:buNone/>
              <a:defRPr sz="2800" b="0" i="0">
                <a:solidFill>
                  <a:schemeClr val="bg1"/>
                </a:solidFill>
                <a:latin typeface="Nunito Sans" pitchFamily="2" charset="77"/>
              </a:defRPr>
            </a:lvl4pPr>
            <a:lvl5pPr marL="3657600" indent="0">
              <a:lnSpc>
                <a:spcPct val="150000"/>
              </a:lnSpc>
              <a:buNone/>
              <a:defRPr sz="2800" b="0" i="0">
                <a:solidFill>
                  <a:schemeClr val="bg1"/>
                </a:solidFill>
                <a:latin typeface="Nunito Sans" pitchFamily="2" charset="77"/>
              </a:defRPr>
            </a:lvl5pPr>
          </a:lstStyle>
          <a:p>
            <a:pPr>
              <a:lnSpc>
                <a:spcPct val="150000"/>
              </a:lnSpc>
            </a:pPr>
            <a:r>
              <a:rPr lang="en-US" sz="2800" dirty="0">
                <a:solidFill>
                  <a:schemeClr val="bg1"/>
                </a:solidFill>
                <a:latin typeface="Nunito Sans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The Bobcat is a type of cat with a bobbed tail and an affinity for maroon and gold. Larger than a house cat but smaller than a cougar, it’s amazingly relentless. Bobcats have been known to take out Trojans, Red Wolves and even larger prey like Longhorns. Bobcats' natural adversaries include Roadrunners and slow-moving trains. </a:t>
            </a:r>
          </a:p>
        </p:txBody>
      </p:sp>
    </p:spTree>
    <p:extLst>
      <p:ext uri="{BB962C8B-B14F-4D97-AF65-F5344CB8AC3E}">
        <p14:creationId xmlns:p14="http://schemas.microsoft.com/office/powerpoint/2010/main" val="1943246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Slid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3DE806D-0AC3-8A49-B547-835CADC23E78}"/>
              </a:ext>
            </a:extLst>
          </p:cNvPr>
          <p:cNvSpPr/>
          <p:nvPr userDrawn="1"/>
        </p:nvSpPr>
        <p:spPr>
          <a:xfrm>
            <a:off x="0" y="11079126"/>
            <a:ext cx="11875108" cy="26368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Picture Placeholder 7">
            <a:extLst>
              <a:ext uri="{FF2B5EF4-FFF2-40B4-BE49-F238E27FC236}">
                <a16:creationId xmlns:a16="http://schemas.microsoft.com/office/drawing/2014/main" id="{009479F9-D1B3-9F46-AD6C-E7844EB98EC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2"/>
            <a:ext cx="11658600" cy="13716001"/>
          </a:xfrm>
          <a:prstGeom prst="rect">
            <a:avLst/>
          </a:prstGeom>
        </p:spPr>
        <p:txBody>
          <a:bodyPr anchor="ctr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200" b="0" i="0">
                <a:latin typeface="Nunito Sans" pitchFamily="2" charset="77"/>
              </a:defRPr>
            </a:lvl1pPr>
          </a:lstStyle>
          <a:p>
            <a:pPr marL="0" marR="0" lvl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icon to add picture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7695E27-6F70-FD4F-81F8-53F4357B6C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582400" y="-1"/>
            <a:ext cx="12801600" cy="13716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21BEA02-3BED-654A-A30C-8FB1EC22B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086450" y="6788658"/>
            <a:ext cx="13807440" cy="2301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0AB48EA-4A88-8049-9B14-02AB6803C6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97700" y="11980985"/>
            <a:ext cx="4572000" cy="22167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03EA317-11E0-954D-9C36-7C565BD2E4F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98689" y="1308805"/>
            <a:ext cx="10515600" cy="914400"/>
          </a:xfr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8BC55AA7-301E-214D-A0F2-074D8F6F330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998689" y="2941543"/>
            <a:ext cx="8458200" cy="45720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800" b="0" i="0">
                <a:solidFill>
                  <a:schemeClr val="bg1"/>
                </a:solidFill>
                <a:latin typeface="Nunito Sans" pitchFamily="2" charset="77"/>
              </a:defRPr>
            </a:lvl1pPr>
            <a:lvl2pPr marL="914400" indent="0">
              <a:lnSpc>
                <a:spcPct val="150000"/>
              </a:lnSpc>
              <a:buNone/>
              <a:defRPr sz="2800" b="0" i="0">
                <a:solidFill>
                  <a:schemeClr val="bg1"/>
                </a:solidFill>
                <a:latin typeface="Nunito Sans" pitchFamily="2" charset="77"/>
              </a:defRPr>
            </a:lvl2pPr>
            <a:lvl3pPr marL="1828800" indent="0">
              <a:lnSpc>
                <a:spcPct val="150000"/>
              </a:lnSpc>
              <a:buNone/>
              <a:defRPr sz="2800" b="0" i="0">
                <a:solidFill>
                  <a:schemeClr val="bg1"/>
                </a:solidFill>
                <a:latin typeface="Nunito Sans" pitchFamily="2" charset="77"/>
              </a:defRPr>
            </a:lvl3pPr>
            <a:lvl4pPr marL="2743200" indent="0">
              <a:lnSpc>
                <a:spcPct val="150000"/>
              </a:lnSpc>
              <a:buNone/>
              <a:defRPr sz="2800" b="0" i="0">
                <a:solidFill>
                  <a:schemeClr val="bg1"/>
                </a:solidFill>
                <a:latin typeface="Nunito Sans" pitchFamily="2" charset="77"/>
              </a:defRPr>
            </a:lvl4pPr>
            <a:lvl5pPr marL="3657600" indent="0">
              <a:lnSpc>
                <a:spcPct val="150000"/>
              </a:lnSpc>
              <a:buNone/>
              <a:defRPr sz="2800" b="0" i="0">
                <a:solidFill>
                  <a:schemeClr val="bg1"/>
                </a:solidFill>
                <a:latin typeface="Nunito Sans" pitchFamily="2" charset="77"/>
              </a:defRPr>
            </a:lvl5pPr>
          </a:lstStyle>
          <a:p>
            <a:pPr>
              <a:lnSpc>
                <a:spcPct val="150000"/>
              </a:lnSpc>
            </a:pPr>
            <a:r>
              <a:rPr lang="en-US" sz="2800" dirty="0">
                <a:solidFill>
                  <a:schemeClr val="bg1"/>
                </a:solidFill>
                <a:latin typeface="Nunito Sans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The Bobcat is a type of cat with a bobbed tail and an affinity for maroon and gold. Larger than a house cat but smaller than a cougar, it’s amazingly relentless. Bobcats have been known to take out Trojans, Red Wolves and even larger prey like Longhorns. Bobcats' natural adversaries include Roadrunners and slow-moving trains. </a:t>
            </a:r>
          </a:p>
        </p:txBody>
      </p:sp>
    </p:spTree>
    <p:extLst>
      <p:ext uri="{BB962C8B-B14F-4D97-AF65-F5344CB8AC3E}">
        <p14:creationId xmlns:p14="http://schemas.microsoft.com/office/powerpoint/2010/main" val="7077097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2BE929A-D1BB-A64C-B05E-4350E36C10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1617569"/>
            <a:ext cx="24384000" cy="2192216"/>
          </a:xfrm>
          <a:prstGeom prst="rect">
            <a:avLst/>
          </a:prstGeom>
          <a:solidFill>
            <a:srgbClr val="431C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5727491-B011-CC42-85E6-B8301381AA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798300"/>
            <a:ext cx="24384000" cy="246185"/>
          </a:xfrm>
          <a:prstGeom prst="rect">
            <a:avLst/>
          </a:prstGeom>
        </p:spPr>
      </p:pic>
      <p:pic>
        <p:nvPicPr>
          <p:cNvPr id="9" name="Picture 8" descr="Texas State University">
            <a:extLst>
              <a:ext uri="{FF2B5EF4-FFF2-40B4-BE49-F238E27FC236}">
                <a16:creationId xmlns:a16="http://schemas.microsoft.com/office/drawing/2014/main" id="{8518974B-9748-A645-99AC-7972B4327310}"/>
              </a:ext>
            </a:extLst>
          </p:cNvPr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97700" y="11980985"/>
            <a:ext cx="4572000" cy="2216725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0" y="1371039"/>
            <a:ext cx="18288000" cy="11435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79246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4" r:id="rId2"/>
    <p:sldLayoutId id="2147483665" r:id="rId3"/>
    <p:sldLayoutId id="2147483666" r:id="rId4"/>
    <p:sldLayoutId id="2147483670" r:id="rId5"/>
    <p:sldLayoutId id="2147483667" r:id="rId6"/>
    <p:sldLayoutId id="2147483668" r:id="rId7"/>
    <p:sldLayoutId id="2147483669" r:id="rId8"/>
    <p:sldLayoutId id="2147483671" r:id="rId9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6000" b="0" i="0" kern="1200" spc="1200" baseline="0">
          <a:solidFill>
            <a:schemeClr val="tx1"/>
          </a:solidFill>
          <a:latin typeface="Nunito Sans" pitchFamily="2" charset="77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jpg"/><Relationship Id="rId7" Type="http://schemas.openxmlformats.org/officeDocument/2006/relationships/image" Target="../media/image1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4" Type="http://schemas.openxmlformats.org/officeDocument/2006/relationships/image" Target="../media/image8.jpg"/><Relationship Id="rId9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E6DA2A5-482A-9743-84A7-58ADC93AB8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7167" y="3820978"/>
            <a:ext cx="18390433" cy="1970419"/>
          </a:xfrm>
        </p:spPr>
        <p:txBody>
          <a:bodyPr>
            <a:normAutofit/>
          </a:bodyPr>
          <a:lstStyle/>
          <a:p>
            <a:r>
              <a:rPr lang="en-US" dirty="0"/>
              <a:t>Predicting Public School Teacher Retention Using NCES Public Data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81F925-8E91-524F-A847-8D29EF64D42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June Yu</a:t>
            </a:r>
          </a:p>
          <a:p>
            <a:r>
              <a:rPr lang="en-US" dirty="0"/>
              <a:t>CS5395</a:t>
            </a:r>
          </a:p>
          <a:p>
            <a:r>
              <a:rPr lang="en-US" dirty="0"/>
              <a:t>Spring 2022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84BD81-FA18-2835-213E-6568DE7D96A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6752" y="10595016"/>
            <a:ext cx="3647296" cy="1937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7232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8F38F2B-A2E3-D69E-21E3-EA8C43A04DE7}"/>
              </a:ext>
            </a:extLst>
          </p:cNvPr>
          <p:cNvSpPr/>
          <p:nvPr/>
        </p:nvSpPr>
        <p:spPr>
          <a:xfrm>
            <a:off x="-29980" y="11510419"/>
            <a:ext cx="24493928" cy="23234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DD603FE-0867-B19F-0890-3688493A16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2696"/>
            <a:ext cx="17408769" cy="1558977"/>
          </a:xfrm>
        </p:spPr>
        <p:txBody>
          <a:bodyPr>
            <a:normAutofit fontScale="90000"/>
          </a:bodyPr>
          <a:lstStyle/>
          <a:p>
            <a:r>
              <a:rPr lang="en-US" dirty="0"/>
              <a:t>Feature Selection from 53 Features</a:t>
            </a:r>
            <a:br>
              <a:rPr lang="en-US" dirty="0"/>
            </a:br>
            <a:r>
              <a:rPr lang="en-US" dirty="0">
                <a:solidFill>
                  <a:schemeClr val="accent4"/>
                </a:solidFill>
              </a:rPr>
              <a:t>Shrinkage Methods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6708498-4D08-97D2-5D83-AA8D7DC52F05}"/>
              </a:ext>
            </a:extLst>
          </p:cNvPr>
          <p:cNvGrpSpPr/>
          <p:nvPr/>
        </p:nvGrpSpPr>
        <p:grpSpPr>
          <a:xfrm>
            <a:off x="319792" y="1710517"/>
            <a:ext cx="13246870" cy="10221653"/>
            <a:chOff x="3048001" y="3527232"/>
            <a:chExt cx="10590865" cy="8172206"/>
          </a:xfrm>
        </p:grpSpPr>
        <p:pic>
          <p:nvPicPr>
            <p:cNvPr id="5" name="Picture 4" descr="Graphical user interface&#10;&#10;Description automatically generated with medium confidence">
              <a:extLst>
                <a:ext uri="{FF2B5EF4-FFF2-40B4-BE49-F238E27FC236}">
                  <a16:creationId xmlns:a16="http://schemas.microsoft.com/office/drawing/2014/main" id="{A07977AA-70A4-AF23-985C-91ADA795F20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48001" y="3527232"/>
              <a:ext cx="10590865" cy="8172206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9D26CF2-29C6-9126-8E74-7A881D98E1F8}"/>
                </a:ext>
              </a:extLst>
            </p:cNvPr>
            <p:cNvSpPr/>
            <p:nvPr/>
          </p:nvSpPr>
          <p:spPr>
            <a:xfrm>
              <a:off x="11867035" y="3569896"/>
              <a:ext cx="1695577" cy="47504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8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  <a:p>
              <a:r>
                <a:rPr lang="en-US" sz="1800" b="1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Ridge Regression</a:t>
              </a:r>
            </a:p>
            <a:p>
              <a:endParaRPr lang="en-US" sz="18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97059A8-3EA8-8DAB-28C1-896AA47C0C91}"/>
                </a:ext>
              </a:extLst>
            </p:cNvPr>
            <p:cNvSpPr/>
            <p:nvPr/>
          </p:nvSpPr>
          <p:spPr>
            <a:xfrm>
              <a:off x="11692215" y="5250704"/>
              <a:ext cx="1933968" cy="52322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800" b="1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Lasso Regression </a:t>
              </a:r>
            </a:p>
            <a:p>
              <a:r>
                <a:rPr lang="en-US" sz="180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selected 31 features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82FEC4D8-C4D5-C4ED-9AE3-B55DD285AA83}"/>
                </a:ext>
              </a:extLst>
            </p:cNvPr>
            <p:cNvSpPr/>
            <p:nvPr/>
          </p:nvSpPr>
          <p:spPr>
            <a:xfrm>
              <a:off x="11406147" y="6974620"/>
              <a:ext cx="2210620" cy="651885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800" b="1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Elastic-Net Regression</a:t>
              </a:r>
            </a:p>
            <a:p>
              <a:r>
                <a:rPr lang="en-US" sz="180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selected 47 features</a:t>
              </a:r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B62A8FDE-E47E-D439-64E8-DCFA9BD42323}"/>
              </a:ext>
            </a:extLst>
          </p:cNvPr>
          <p:cNvSpPr/>
          <p:nvPr/>
        </p:nvSpPr>
        <p:spPr>
          <a:xfrm>
            <a:off x="0" y="12329644"/>
            <a:ext cx="8405445" cy="1456396"/>
          </a:xfrm>
          <a:prstGeom prst="rect">
            <a:avLst/>
          </a:prstGeom>
          <a:solidFill>
            <a:srgbClr val="FE68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Top 3: </a:t>
            </a:r>
          </a:p>
          <a:p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level_Elementary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, 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union_member_Yes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new_teacher_Yes</a:t>
            </a:r>
            <a:endParaRPr lang="en-US" sz="2800" b="1" dirty="0">
              <a:solidFill>
                <a:schemeClr val="bg1"/>
              </a:solidFill>
              <a:latin typeface="Courier New" panose="02070309020205020404" pitchFamily="49" charset="0"/>
              <a:ea typeface="Open Sans" panose="020B0606030504020204" pitchFamily="34" charset="0"/>
              <a:cs typeface="Courier New" panose="02070309020205020404" pitchFamily="49" charset="0"/>
            </a:endParaRPr>
          </a:p>
          <a:p>
            <a:endParaRPr lang="en-US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D18AC09-2A7C-B5EE-6D54-C851F8B2D219}"/>
              </a:ext>
            </a:extLst>
          </p:cNvPr>
          <p:cNvSpPr/>
          <p:nvPr/>
        </p:nvSpPr>
        <p:spPr>
          <a:xfrm>
            <a:off x="8405445" y="12330388"/>
            <a:ext cx="8405445" cy="143316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Bottom 3: </a:t>
            </a:r>
          </a:p>
          <a:p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region_West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, 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marital_status_Married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, </a:t>
            </a:r>
          </a:p>
          <a:p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remain_in_teaching</a:t>
            </a:r>
            <a:endParaRPr lang="en-US" sz="2800" b="1" dirty="0">
              <a:solidFill>
                <a:schemeClr val="bg1"/>
              </a:solidFill>
              <a:latin typeface="Courier New" panose="02070309020205020404" pitchFamily="49" charset="0"/>
              <a:ea typeface="Open Sans" panose="020B0606030504020204" pitchFamily="34" charset="0"/>
              <a:cs typeface="Courier New" panose="02070309020205020404" pitchFamily="49" charset="0"/>
            </a:endParaRPr>
          </a:p>
          <a:p>
            <a:endParaRPr lang="en-US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51A26A7-F7D0-B869-7600-487CA181980F}"/>
              </a:ext>
            </a:extLst>
          </p:cNvPr>
          <p:cNvSpPr/>
          <p:nvPr/>
        </p:nvSpPr>
        <p:spPr>
          <a:xfrm>
            <a:off x="16810890" y="12329644"/>
            <a:ext cx="7573110" cy="1433166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Eliminated: </a:t>
            </a:r>
          </a:p>
          <a:p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class_org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teaches_ungraded_Yes</a:t>
            </a:r>
            <a:endParaRPr lang="en-US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2800" dirty="0">
              <a:solidFill>
                <a:schemeClr val="bg1"/>
              </a:solidFill>
              <a:latin typeface="Courier New" panose="02070309020205020404" pitchFamily="49" charset="0"/>
              <a:ea typeface="Open Sans" panose="020B0606030504020204" pitchFamily="34" charset="0"/>
              <a:cs typeface="Courier New" panose="02070309020205020404" pitchFamily="49" charset="0"/>
            </a:endParaRPr>
          </a:p>
          <a:p>
            <a:endParaRPr lang="en-US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D22A5A1-337E-1228-0AF6-7112E536D09B}"/>
              </a:ext>
            </a:extLst>
          </p:cNvPr>
          <p:cNvGrpSpPr/>
          <p:nvPr/>
        </p:nvGrpSpPr>
        <p:grpSpPr>
          <a:xfrm>
            <a:off x="14465233" y="2671525"/>
            <a:ext cx="9416169" cy="7255480"/>
            <a:chOff x="14465233" y="1757125"/>
            <a:chExt cx="9416169" cy="7255480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B6F98AC-4181-593A-726C-CF29EF0F7014}"/>
                </a:ext>
              </a:extLst>
            </p:cNvPr>
            <p:cNvSpPr txBox="1"/>
            <p:nvPr/>
          </p:nvSpPr>
          <p:spPr>
            <a:xfrm>
              <a:off x="14465234" y="1757125"/>
              <a:ext cx="9416168" cy="267765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571500" indent="-571500">
                <a:buFont typeface="Wingdings" pitchFamily="2" charset="2"/>
                <a:buChar char="§"/>
              </a:pPr>
              <a:r>
                <a:rPr lang="en-US" sz="28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3 models are used: the models forces less important features to be reduced towards zero</a:t>
              </a:r>
            </a:p>
            <a:p>
              <a:pPr marL="571500" indent="-571500">
                <a:buFont typeface="Wingdings" pitchFamily="2" charset="2"/>
                <a:buChar char="§"/>
              </a:pPr>
              <a:r>
                <a:rPr lang="en-US" sz="28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Ridge, as base, is compared with Lasso which shrinks coefficients to be exactly zero</a:t>
              </a:r>
            </a:p>
            <a:p>
              <a:pPr marL="571500" indent="-571500">
                <a:buFont typeface="Wingdings" pitchFamily="2" charset="2"/>
                <a:buChar char="§"/>
              </a:pPr>
              <a:r>
                <a:rPr lang="en-US" sz="28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Elastic Net combines both Ridge and lasso as it reduces the impact of feature, not eliminating them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7F95AFF-932B-819E-034F-72EE0499CB80}"/>
                </a:ext>
              </a:extLst>
            </p:cNvPr>
            <p:cNvSpPr txBox="1"/>
            <p:nvPr/>
          </p:nvSpPr>
          <p:spPr>
            <a:xfrm>
              <a:off x="14465234" y="4507702"/>
              <a:ext cx="8004747" cy="390876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571500" indent="-571500">
                <a:buFont typeface="Wingdings" pitchFamily="2" charset="2"/>
                <a:buChar char="§"/>
              </a:pPr>
              <a:r>
                <a:rPr lang="en-US" sz="28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Some features we assumed the impact would be strong indicates weakness</a:t>
              </a:r>
            </a:p>
            <a:p>
              <a:pPr marL="1485861" lvl="1" indent="-571500">
                <a:buFont typeface="Wingdings" pitchFamily="2" charset="2"/>
                <a:buChar char="ü"/>
              </a:pPr>
              <a:r>
                <a:rPr lang="en-US" sz="2400" dirty="0" err="1">
                  <a:latin typeface="Courier New" panose="02070309020205020404" pitchFamily="49" charset="0"/>
                  <a:ea typeface="Open Sans" panose="020B0606030504020204" pitchFamily="34" charset="0"/>
                  <a:cs typeface="Courier New" panose="02070309020205020404" pitchFamily="49" charset="0"/>
                </a:rPr>
                <a:t>student_teacher_ratio</a:t>
              </a:r>
              <a:endParaRPr lang="en-US" sz="2400" dirty="0">
                <a:latin typeface="Courier New" panose="02070309020205020404" pitchFamily="49" charset="0"/>
                <a:ea typeface="Open Sans" panose="020B0606030504020204" pitchFamily="34" charset="0"/>
                <a:cs typeface="Courier New" panose="02070309020205020404" pitchFamily="49" charset="0"/>
              </a:endParaRPr>
            </a:p>
            <a:p>
              <a:pPr marL="1485861" lvl="1" indent="-571500">
                <a:buFont typeface="Wingdings" pitchFamily="2" charset="2"/>
                <a:buChar char="ü"/>
              </a:pPr>
              <a:r>
                <a:rPr lang="en-US" sz="2400" dirty="0" err="1">
                  <a:latin typeface="Courier New" panose="02070309020205020404" pitchFamily="49" charset="0"/>
                  <a:ea typeface="Open Sans" panose="020B0606030504020204" pitchFamily="34" charset="0"/>
                  <a:cs typeface="Courier New" panose="02070309020205020404" pitchFamily="49" charset="0"/>
                </a:rPr>
                <a:t>STEM_teaching_field</a:t>
              </a:r>
              <a:endParaRPr lang="en-US" sz="2400" dirty="0">
                <a:latin typeface="Courier New" panose="02070309020205020404" pitchFamily="49" charset="0"/>
                <a:ea typeface="Open Sans" panose="020B0606030504020204" pitchFamily="34" charset="0"/>
                <a:cs typeface="Courier New" panose="02070309020205020404" pitchFamily="49" charset="0"/>
              </a:endParaRPr>
            </a:p>
            <a:p>
              <a:pPr marL="1485861" lvl="1" indent="-571500">
                <a:buFont typeface="Wingdings" pitchFamily="2" charset="2"/>
                <a:buChar char="ü"/>
              </a:pPr>
              <a:r>
                <a:rPr lang="en-US" sz="2400" dirty="0" err="1">
                  <a:latin typeface="Courier New" panose="02070309020205020404" pitchFamily="49" charset="0"/>
                  <a:ea typeface="Open Sans" panose="020B0606030504020204" pitchFamily="34" charset="0"/>
                  <a:cs typeface="Courier New" panose="02070309020205020404" pitchFamily="49" charset="0"/>
                </a:rPr>
                <a:t>gender_t_Female</a:t>
              </a:r>
              <a:r>
                <a:rPr lang="en-US" sz="2400" dirty="0">
                  <a:latin typeface="Courier New" panose="02070309020205020404" pitchFamily="49" charset="0"/>
                  <a:ea typeface="Open Sans" panose="020B0606030504020204" pitchFamily="34" charset="0"/>
                  <a:cs typeface="Courier New" panose="02070309020205020404" pitchFamily="49" charset="0"/>
                </a:rPr>
                <a:t> </a:t>
              </a:r>
              <a:r>
                <a:rPr lang="en-US" sz="24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(Teacher’s gender)</a:t>
              </a:r>
            </a:p>
            <a:p>
              <a:pPr marL="1485861" lvl="1" indent="-571500">
                <a:buFont typeface="Wingdings" pitchFamily="2" charset="2"/>
                <a:buChar char="ü"/>
              </a:pPr>
              <a:r>
                <a:rPr lang="en-US" sz="2400" dirty="0" err="1">
                  <a:latin typeface="Courier New" panose="02070309020205020404" pitchFamily="49" charset="0"/>
                  <a:ea typeface="Open Sans" panose="020B0606030504020204" pitchFamily="34" charset="0"/>
                  <a:cs typeface="Courier New" panose="02070309020205020404" pitchFamily="49" charset="0"/>
                </a:rPr>
                <a:t>STEM_hours_taught</a:t>
              </a:r>
              <a:endParaRPr lang="en-US" sz="2400" dirty="0">
                <a:latin typeface="Courier New" panose="02070309020205020404" pitchFamily="49" charset="0"/>
                <a:ea typeface="Open Sans" panose="020B0606030504020204" pitchFamily="34" charset="0"/>
                <a:cs typeface="Courier New" panose="02070309020205020404" pitchFamily="49" charset="0"/>
              </a:endParaRPr>
            </a:p>
            <a:p>
              <a:pPr marL="1485861" lvl="1" indent="-571500">
                <a:buFont typeface="Wingdings" pitchFamily="2" charset="2"/>
                <a:buChar char="ü"/>
              </a:pPr>
              <a:r>
                <a:rPr lang="en-US" sz="2400" dirty="0" err="1">
                  <a:latin typeface="Courier New" panose="02070309020205020404" pitchFamily="49" charset="0"/>
                  <a:ea typeface="Open Sans" panose="020B0606030504020204" pitchFamily="34" charset="0"/>
                  <a:cs typeface="Courier New" panose="02070309020205020404" pitchFamily="49" charset="0"/>
                </a:rPr>
                <a:t>title_I_receive_students_Yes</a:t>
              </a:r>
              <a:endParaRPr lang="en-US" sz="2400" dirty="0">
                <a:latin typeface="Courier New" panose="02070309020205020404" pitchFamily="49" charset="0"/>
                <a:ea typeface="Open Sans" panose="020B0606030504020204" pitchFamily="34" charset="0"/>
                <a:cs typeface="Courier New" panose="02070309020205020404" pitchFamily="49" charset="0"/>
              </a:endParaRPr>
            </a:p>
            <a:p>
              <a:pPr marL="1485861" lvl="1" indent="-571500">
                <a:buFont typeface="Wingdings" pitchFamily="2" charset="2"/>
                <a:buChar char="ü"/>
              </a:pPr>
              <a:r>
                <a:rPr lang="en-US" sz="2400" dirty="0">
                  <a:latin typeface="Courier New" panose="02070309020205020404" pitchFamily="49" charset="0"/>
                  <a:ea typeface="Open Sans" panose="020B0606030504020204" pitchFamily="34" charset="0"/>
                  <a:cs typeface="Courier New" panose="02070309020205020404" pitchFamily="49" charset="0"/>
                </a:rPr>
                <a:t>FRPL_eligible_k_12_students</a:t>
              </a:r>
            </a:p>
            <a:p>
              <a:pPr marL="1485861" lvl="1" indent="-571500">
                <a:buFont typeface="Wingdings" pitchFamily="2" charset="2"/>
                <a:buChar char="ü"/>
              </a:pPr>
              <a:r>
                <a:rPr lang="en-US" sz="2400" dirty="0" err="1">
                  <a:latin typeface="Courier New" panose="02070309020205020404" pitchFamily="49" charset="0"/>
                  <a:ea typeface="Open Sans" panose="020B0606030504020204" pitchFamily="34" charset="0"/>
                  <a:cs typeface="Courier New" panose="02070309020205020404" pitchFamily="49" charset="0"/>
                </a:rPr>
                <a:t>race_t</a:t>
              </a:r>
              <a:r>
                <a:rPr lang="en-US" sz="2400" dirty="0">
                  <a:latin typeface="Courier New" panose="02070309020205020404" pitchFamily="49" charset="0"/>
                  <a:ea typeface="Open Sans" panose="020B0606030504020204" pitchFamily="34" charset="0"/>
                  <a:cs typeface="Courier New" panose="02070309020205020404" pitchFamily="49" charset="0"/>
                </a:rPr>
                <a:t> </a:t>
              </a:r>
              <a:r>
                <a:rPr lang="en-US" sz="24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(Teacher’s race)</a:t>
              </a:r>
            </a:p>
            <a:p>
              <a:pPr marL="1485861" lvl="1" indent="-571500">
                <a:buFont typeface="Wingdings" pitchFamily="2" charset="2"/>
                <a:buChar char="ü"/>
              </a:pPr>
              <a:r>
                <a:rPr lang="en-US" sz="2400" dirty="0" err="1">
                  <a:latin typeface="Courier New" panose="02070309020205020404" pitchFamily="49" charset="0"/>
                  <a:ea typeface="Open Sans" panose="020B0606030504020204" pitchFamily="34" charset="0"/>
                  <a:cs typeface="Courier New" panose="02070309020205020404" pitchFamily="49" charset="0"/>
                </a:rPr>
                <a:t>race_P</a:t>
              </a:r>
              <a:r>
                <a:rPr lang="en-US" sz="2400" dirty="0">
                  <a:latin typeface="Courier New" panose="02070309020205020404" pitchFamily="49" charset="0"/>
                  <a:ea typeface="Open Sans" panose="020B0606030504020204" pitchFamily="34" charset="0"/>
                  <a:cs typeface="Courier New" panose="02070309020205020404" pitchFamily="49" charset="0"/>
                </a:rPr>
                <a:t> </a:t>
              </a:r>
              <a:r>
                <a:rPr lang="en-US" sz="24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(Principal’s race)</a:t>
              </a:r>
              <a:endParaRPr lang="en-US" sz="2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01462B3-2FA2-765E-B2B5-61BE3EB64CF9}"/>
                </a:ext>
              </a:extLst>
            </p:cNvPr>
            <p:cNvSpPr txBox="1"/>
            <p:nvPr/>
          </p:nvSpPr>
          <p:spPr>
            <a:xfrm>
              <a:off x="14465233" y="8489385"/>
              <a:ext cx="9416167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571500" indent="-571500">
                <a:buFont typeface="Wingdings" pitchFamily="2" charset="2"/>
                <a:buChar char="§"/>
              </a:pPr>
              <a:r>
                <a:rPr lang="en-US" sz="28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51 features are remained after removing 2 features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069338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E4E33AF-29C0-6E47-4CC4-A9D342CBA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87" y="22145"/>
            <a:ext cx="13716000" cy="1558977"/>
          </a:xfrm>
        </p:spPr>
        <p:txBody>
          <a:bodyPr>
            <a:normAutofit fontScale="90000"/>
          </a:bodyPr>
          <a:lstStyle/>
          <a:p>
            <a:r>
              <a:rPr lang="en-US" dirty="0"/>
              <a:t>Feature Importance</a:t>
            </a:r>
            <a:br>
              <a:rPr lang="en-US" dirty="0"/>
            </a:br>
            <a:r>
              <a:rPr lang="en-US" dirty="0">
                <a:solidFill>
                  <a:schemeClr val="accent4"/>
                </a:solidFill>
              </a:rPr>
              <a:t>Dimensionality Reduction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69C6C9-BA2B-4136-6496-786387A50BE4}"/>
              </a:ext>
            </a:extLst>
          </p:cNvPr>
          <p:cNvSpPr txBox="1"/>
          <p:nvPr/>
        </p:nvSpPr>
        <p:spPr>
          <a:xfrm>
            <a:off x="903235" y="1761272"/>
            <a:ext cx="2120139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Wingdings" pitchFamily="2" charset="2"/>
              <a:buChar char="§"/>
            </a:pPr>
            <a:r>
              <a:rPr lang="en-US" sz="2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To train machine learning models, 4 dimensionality methods are experimented to reduce dimensionality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04A5DA-5BF6-EAE0-B899-1DCC3DA9F141}"/>
              </a:ext>
            </a:extLst>
          </p:cNvPr>
          <p:cNvSpPr txBox="1"/>
          <p:nvPr/>
        </p:nvSpPr>
        <p:spPr>
          <a:xfrm>
            <a:off x="903235" y="2649157"/>
            <a:ext cx="820559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Method #1. Variance Threshold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To drop any feature containing similar values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With Threshold 0.8*(1-0.8): a feature includes 80% of </a:t>
            </a:r>
            <a:br>
              <a:rPr lang="en-US" sz="2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sz="2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same value and 20% of other values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n_feature_selected</a:t>
            </a:r>
            <a:r>
              <a:rPr lang="en-US" sz="2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 33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7F2438-19D9-7D29-269E-E6FE9D5ED2F0}"/>
              </a:ext>
            </a:extLst>
          </p:cNvPr>
          <p:cNvSpPr txBox="1"/>
          <p:nvPr/>
        </p:nvSpPr>
        <p:spPr>
          <a:xfrm>
            <a:off x="848187" y="5045298"/>
            <a:ext cx="899155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Method #2. Recursive Feature Elimination (RFE)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Run with Ridge regression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With cross-validation with 10-fold for n range from 1 to 51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n_feature_selected</a:t>
            </a:r>
            <a:r>
              <a:rPr lang="en-US" sz="2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 39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798C634-C44A-F3D3-4F70-549CEC36BDF6}"/>
              </a:ext>
            </a:extLst>
          </p:cNvPr>
          <p:cNvSpPr txBox="1"/>
          <p:nvPr/>
        </p:nvSpPr>
        <p:spPr>
          <a:xfrm>
            <a:off x="903235" y="7348955"/>
            <a:ext cx="74004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Method #3. Random Forest Feature Importance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Drops a feature importance lower than 0.015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n_feature_selected</a:t>
            </a:r>
            <a:r>
              <a:rPr lang="en-US" sz="2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 18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9B94FA-38AB-F448-9E7E-7320458E8FE4}"/>
              </a:ext>
            </a:extLst>
          </p:cNvPr>
          <p:cNvSpPr txBox="1"/>
          <p:nvPr/>
        </p:nvSpPr>
        <p:spPr>
          <a:xfrm>
            <a:off x="903234" y="9228341"/>
            <a:ext cx="74004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Method #4. Permutation Importance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Run with Random forest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n_feature_selected</a:t>
            </a:r>
            <a:r>
              <a:rPr lang="en-US" sz="2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 36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A5C1F50-34D3-AEC4-8C66-972E46993BD3}"/>
              </a:ext>
            </a:extLst>
          </p:cNvPr>
          <p:cNvGrpSpPr/>
          <p:nvPr/>
        </p:nvGrpSpPr>
        <p:grpSpPr>
          <a:xfrm>
            <a:off x="10028024" y="2358369"/>
            <a:ext cx="13507789" cy="9187910"/>
            <a:chOff x="10028024" y="2358369"/>
            <a:chExt cx="13507789" cy="9187910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7A2B320D-95E2-951F-B9A3-DA7C64E586F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028024" y="2464642"/>
              <a:ext cx="13507789" cy="9081637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3EBC696-BEC3-A272-79D7-6E1BECEF680D}"/>
                </a:ext>
              </a:extLst>
            </p:cNvPr>
            <p:cNvSpPr txBox="1"/>
            <p:nvPr/>
          </p:nvSpPr>
          <p:spPr>
            <a:xfrm>
              <a:off x="14928573" y="2358369"/>
              <a:ext cx="4636229" cy="461665"/>
            </a:xfrm>
            <a:prstGeom prst="rect">
              <a:avLst/>
            </a:prstGeom>
            <a:solidFill>
              <a:schemeClr val="tx2"/>
            </a:solidFill>
            <a:ln w="2540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Number of Feature Selected</a:t>
              </a:r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87D9508A-3EE6-231A-4D20-317A5E102417}"/>
              </a:ext>
            </a:extLst>
          </p:cNvPr>
          <p:cNvSpPr/>
          <p:nvPr/>
        </p:nvSpPr>
        <p:spPr>
          <a:xfrm rot="5400000">
            <a:off x="-7570" y="3240891"/>
            <a:ext cx="1368122" cy="300190"/>
          </a:xfrm>
          <a:prstGeom prst="rect">
            <a:avLst/>
          </a:prstGeom>
          <a:solidFill>
            <a:srgbClr val="CD75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C95D1A0-0520-F195-1A32-9E769505BEBF}"/>
              </a:ext>
            </a:extLst>
          </p:cNvPr>
          <p:cNvSpPr/>
          <p:nvPr/>
        </p:nvSpPr>
        <p:spPr>
          <a:xfrm rot="5400000">
            <a:off x="-7570" y="5670624"/>
            <a:ext cx="1368122" cy="300190"/>
          </a:xfrm>
          <a:prstGeom prst="rect">
            <a:avLst/>
          </a:prstGeom>
          <a:solidFill>
            <a:srgbClr val="7490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F4EEA7F-091B-AB5A-F5B3-B3FDAD6CAF25}"/>
              </a:ext>
            </a:extLst>
          </p:cNvPr>
          <p:cNvSpPr/>
          <p:nvPr/>
        </p:nvSpPr>
        <p:spPr>
          <a:xfrm rot="5400000">
            <a:off x="-7570" y="7882921"/>
            <a:ext cx="1368122" cy="300190"/>
          </a:xfrm>
          <a:prstGeom prst="rect">
            <a:avLst/>
          </a:prstGeom>
          <a:solidFill>
            <a:srgbClr val="E19D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1E7F710-A5B6-1ABA-BEE2-280467A9C03E}"/>
              </a:ext>
            </a:extLst>
          </p:cNvPr>
          <p:cNvSpPr/>
          <p:nvPr/>
        </p:nvSpPr>
        <p:spPr>
          <a:xfrm rot="5400000">
            <a:off x="-7570" y="9769724"/>
            <a:ext cx="1368122" cy="300190"/>
          </a:xfrm>
          <a:prstGeom prst="rect">
            <a:avLst/>
          </a:prstGeom>
          <a:solidFill>
            <a:srgbClr val="7AB8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41013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5EAAC04-0E21-D612-3285-58E19D4A6E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3716000" cy="1499016"/>
          </a:xfrm>
        </p:spPr>
        <p:txBody>
          <a:bodyPr>
            <a:normAutofit fontScale="90000"/>
          </a:bodyPr>
          <a:lstStyle/>
          <a:p>
            <a:r>
              <a:rPr lang="en-US" dirty="0"/>
              <a:t>Machine Learning Classifier</a:t>
            </a:r>
            <a:br>
              <a:rPr lang="en-US" dirty="0"/>
            </a:br>
            <a:r>
              <a:rPr lang="en-US" dirty="0">
                <a:solidFill>
                  <a:schemeClr val="accent4"/>
                </a:solidFill>
              </a:rPr>
              <a:t>Modeling – 7 Models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9EEA279-743A-F072-DDD8-1B8E217F2CBF}"/>
              </a:ext>
            </a:extLst>
          </p:cNvPr>
          <p:cNvSpPr txBox="1"/>
          <p:nvPr/>
        </p:nvSpPr>
        <p:spPr>
          <a:xfrm>
            <a:off x="1709627" y="2147446"/>
            <a:ext cx="21589988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Wingdings" pitchFamily="2" charset="2"/>
              <a:buChar char="§"/>
            </a:pP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7 models have been selected and built for comparison purpose</a:t>
            </a:r>
          </a:p>
          <a:p>
            <a:pPr marL="1485900" lvl="1" indent="-571500">
              <a:buFont typeface="Wingdings" pitchFamily="2" charset="2"/>
              <a:buChar char="ü"/>
            </a:pP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Linear or decision tree-based(boosting, gradient descent)</a:t>
            </a:r>
          </a:p>
          <a:p>
            <a:pPr marL="571500" indent="-571500">
              <a:buFont typeface="Wingdings" pitchFamily="2" charset="2"/>
              <a:buChar char="§"/>
            </a:pP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Train and test set is split with ratio 8:2 with shuffling and stratification on the label</a:t>
            </a:r>
          </a:p>
          <a:p>
            <a:pPr marL="571500" indent="-571500">
              <a:buFont typeface="Wingdings" pitchFamily="2" charset="2"/>
              <a:buChar char="§"/>
            </a:pP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All 7 models were run with 6 different sets of the predictors we selected</a:t>
            </a:r>
          </a:p>
          <a:p>
            <a:pPr marL="1485900" lvl="1" indent="-571500">
              <a:buFont typeface="Wingdings" pitchFamily="2" charset="2"/>
              <a:buChar char="ü"/>
            </a:pPr>
            <a:r>
              <a:rPr lang="en-US" sz="32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n_selected</a:t>
            </a: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=[18, 33, 36, 39, 51]</a:t>
            </a:r>
          </a:p>
          <a:p>
            <a:pPr marL="571500" indent="-571500">
              <a:buFont typeface="Wingdings" pitchFamily="2" charset="2"/>
              <a:buChar char="§"/>
            </a:pP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Each model was run with 10-fold cross-validation and </a:t>
            </a:r>
            <a:r>
              <a:rPr lang="en-US" sz="32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GridSearch</a:t>
            </a: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to find the best hyper-parameters</a:t>
            </a:r>
          </a:p>
          <a:p>
            <a:pPr marL="571500" indent="-571500">
              <a:buFont typeface="Wingdings" pitchFamily="2" charset="2"/>
              <a:buChar char="§"/>
            </a:pP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Results are evaluated to select the best model and predictors based on performance metrics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0D21EF8-AB55-84C1-0913-98B615777B9B}"/>
              </a:ext>
            </a:extLst>
          </p:cNvPr>
          <p:cNvSpPr txBox="1"/>
          <p:nvPr/>
        </p:nvSpPr>
        <p:spPr>
          <a:xfrm>
            <a:off x="3101312" y="6544235"/>
            <a:ext cx="73325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Model #1. Ridge Regression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ourier New" panose="02070309020205020404" pitchFamily="49" charset="0"/>
                <a:ea typeface="Open Sans" panose="020B0606030504020204" pitchFamily="34" charset="0"/>
                <a:cs typeface="Courier New" panose="02070309020205020404" pitchFamily="49" charset="0"/>
              </a:rPr>
              <a:t>'C': [0.001, 0.01, 0.1, 1, 10, 100]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69AECA9-32D2-5E3E-D52F-1E0C1A9760B8}"/>
              </a:ext>
            </a:extLst>
          </p:cNvPr>
          <p:cNvSpPr txBox="1"/>
          <p:nvPr/>
        </p:nvSpPr>
        <p:spPr>
          <a:xfrm>
            <a:off x="3101312" y="7607033"/>
            <a:ext cx="73325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Model #2. KNN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ourier New" panose="02070309020205020404" pitchFamily="49" charset="0"/>
                <a:ea typeface="Open Sans" panose="020B0606030504020204" pitchFamily="34" charset="0"/>
                <a:cs typeface="Courier New" panose="02070309020205020404" pitchFamily="49" charset="0"/>
              </a:rPr>
              <a:t>'</a:t>
            </a:r>
            <a:r>
              <a:rPr lang="en-US" sz="2400" dirty="0" err="1">
                <a:latin typeface="Courier New" panose="02070309020205020404" pitchFamily="49" charset="0"/>
                <a:ea typeface="Open Sans" panose="020B0606030504020204" pitchFamily="34" charset="0"/>
                <a:cs typeface="Courier New" panose="02070309020205020404" pitchFamily="49" charset="0"/>
              </a:rPr>
              <a:t>n_neighbors</a:t>
            </a:r>
            <a:r>
              <a:rPr lang="en-US" sz="2400" dirty="0">
                <a:latin typeface="Courier New" panose="02070309020205020404" pitchFamily="49" charset="0"/>
                <a:ea typeface="Open Sans" panose="020B0606030504020204" pitchFamily="34" charset="0"/>
                <a:cs typeface="Courier New" panose="02070309020205020404" pitchFamily="49" charset="0"/>
              </a:rPr>
              <a:t>': [1,3,5,7,9,11]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3DF841D-6676-EE75-DDDE-4DC73BEC8D81}"/>
              </a:ext>
            </a:extLst>
          </p:cNvPr>
          <p:cNvSpPr txBox="1"/>
          <p:nvPr/>
        </p:nvSpPr>
        <p:spPr>
          <a:xfrm>
            <a:off x="3101312" y="8742524"/>
            <a:ext cx="73325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Model #3. SVM(Linear)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ourier New" panose="02070309020205020404" pitchFamily="49" charset="0"/>
                <a:ea typeface="Open Sans" panose="020B0606030504020204" pitchFamily="34" charset="0"/>
                <a:cs typeface="Courier New" panose="02070309020205020404" pitchFamily="49" charset="0"/>
              </a:rPr>
              <a:t>'C': [0.01, 0.1, 1, 5, 10]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1CCE724-115B-CF68-3279-8ED693025D77}"/>
              </a:ext>
            </a:extLst>
          </p:cNvPr>
          <p:cNvSpPr txBox="1"/>
          <p:nvPr/>
        </p:nvSpPr>
        <p:spPr>
          <a:xfrm>
            <a:off x="3101312" y="9931571"/>
            <a:ext cx="73325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Model #4. SVM(Kernel)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ourier New" panose="02070309020205020404" pitchFamily="49" charset="0"/>
                <a:ea typeface="Open Sans" panose="020B0606030504020204" pitchFamily="34" charset="0"/>
                <a:cs typeface="Courier New" panose="02070309020205020404" pitchFamily="49" charset="0"/>
              </a:rPr>
              <a:t>'C': [0.01, 0.1, 1, 5, 10]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067DB4-CB71-E90A-0552-070532B73BF9}"/>
              </a:ext>
            </a:extLst>
          </p:cNvPr>
          <p:cNvSpPr txBox="1"/>
          <p:nvPr/>
        </p:nvSpPr>
        <p:spPr>
          <a:xfrm>
            <a:off x="12564335" y="6858000"/>
            <a:ext cx="73325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Model #5. Random Forest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ourier New" panose="02070309020205020404" pitchFamily="49" charset="0"/>
                <a:ea typeface="Open Sans" panose="020B0606030504020204" pitchFamily="34" charset="0"/>
                <a:cs typeface="Courier New" panose="02070309020205020404" pitchFamily="49" charset="0"/>
              </a:rPr>
              <a:t>'</a:t>
            </a:r>
            <a:r>
              <a:rPr lang="en-US" sz="2400" dirty="0" err="1">
                <a:latin typeface="Courier New" panose="02070309020205020404" pitchFamily="49" charset="0"/>
                <a:ea typeface="Open Sans" panose="020B0606030504020204" pitchFamily="34" charset="0"/>
                <a:cs typeface="Courier New" panose="02070309020205020404" pitchFamily="49" charset="0"/>
              </a:rPr>
              <a:t>max_depth</a:t>
            </a:r>
            <a:r>
              <a:rPr lang="en-US" sz="2400" dirty="0">
                <a:latin typeface="Courier New" panose="02070309020205020404" pitchFamily="49" charset="0"/>
                <a:ea typeface="Open Sans" panose="020B0606030504020204" pitchFamily="34" charset="0"/>
                <a:cs typeface="Courier New" panose="02070309020205020404" pitchFamily="49" charset="0"/>
              </a:rPr>
              <a:t>': [1,3,5,7,9,None]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FFB3B03-CDE5-1346-91F6-5F3A46A5EF57}"/>
              </a:ext>
            </a:extLst>
          </p:cNvPr>
          <p:cNvSpPr txBox="1"/>
          <p:nvPr/>
        </p:nvSpPr>
        <p:spPr>
          <a:xfrm>
            <a:off x="12564335" y="8063832"/>
            <a:ext cx="733253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Model #6. Gradient Boosting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ourier New" panose="02070309020205020404" pitchFamily="49" charset="0"/>
                <a:ea typeface="Open Sans" panose="020B0606030504020204" pitchFamily="34" charset="0"/>
                <a:cs typeface="Courier New" panose="02070309020205020404" pitchFamily="49" charset="0"/>
              </a:rPr>
              <a:t>'</a:t>
            </a:r>
            <a:r>
              <a:rPr lang="en-US" sz="2400" dirty="0" err="1">
                <a:latin typeface="Courier New" panose="02070309020205020404" pitchFamily="49" charset="0"/>
                <a:ea typeface="Open Sans" panose="020B0606030504020204" pitchFamily="34" charset="0"/>
                <a:cs typeface="Courier New" panose="02070309020205020404" pitchFamily="49" charset="0"/>
              </a:rPr>
              <a:t>learning_rate</a:t>
            </a:r>
            <a:r>
              <a:rPr lang="en-US" sz="2400" dirty="0">
                <a:latin typeface="Courier New" panose="02070309020205020404" pitchFamily="49" charset="0"/>
                <a:ea typeface="Open Sans" panose="020B0606030504020204" pitchFamily="34" charset="0"/>
                <a:cs typeface="Courier New" panose="02070309020205020404" pitchFamily="49" charset="0"/>
              </a:rPr>
              <a:t>': [0.01, 0.1, 1]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ourier New" panose="02070309020205020404" pitchFamily="49" charset="0"/>
                <a:ea typeface="Open Sans" panose="020B0606030504020204" pitchFamily="34" charset="0"/>
                <a:cs typeface="Courier New" panose="02070309020205020404" pitchFamily="49" charset="0"/>
              </a:rPr>
              <a:t>'</a:t>
            </a:r>
            <a:r>
              <a:rPr lang="en-US" sz="2400" dirty="0" err="1">
                <a:latin typeface="Courier New" panose="02070309020205020404" pitchFamily="49" charset="0"/>
                <a:ea typeface="Open Sans" panose="020B0606030504020204" pitchFamily="34" charset="0"/>
                <a:cs typeface="Courier New" panose="02070309020205020404" pitchFamily="49" charset="0"/>
              </a:rPr>
              <a:t>max_depth</a:t>
            </a:r>
            <a:r>
              <a:rPr lang="en-US" sz="2400" dirty="0">
                <a:latin typeface="Courier New" panose="02070309020205020404" pitchFamily="49" charset="0"/>
                <a:ea typeface="Open Sans" panose="020B0606030504020204" pitchFamily="34" charset="0"/>
                <a:cs typeface="Courier New" panose="02070309020205020404" pitchFamily="49" charset="0"/>
              </a:rPr>
              <a:t>': [1,3,5,None]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181FF19-FC79-8D4D-3D80-BE06C5C91CCE}"/>
              </a:ext>
            </a:extLst>
          </p:cNvPr>
          <p:cNvSpPr txBox="1"/>
          <p:nvPr/>
        </p:nvSpPr>
        <p:spPr>
          <a:xfrm>
            <a:off x="12564335" y="9636767"/>
            <a:ext cx="836135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Model #7. Stochastic Gradient Descent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ourier New" panose="02070309020205020404" pitchFamily="49" charset="0"/>
                <a:ea typeface="Open Sans" panose="020B0606030504020204" pitchFamily="34" charset="0"/>
                <a:cs typeface="Courier New" panose="02070309020205020404" pitchFamily="49" charset="0"/>
              </a:rPr>
              <a:t>'alpha': [0.001, 0.01, 0.1, 1, 10, 100]</a:t>
            </a:r>
          </a:p>
        </p:txBody>
      </p:sp>
    </p:spTree>
    <p:extLst>
      <p:ext uri="{BB962C8B-B14F-4D97-AF65-F5344CB8AC3E}">
        <p14:creationId xmlns:p14="http://schemas.microsoft.com/office/powerpoint/2010/main" val="9897412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5EAAC04-0E21-D612-3285-58E19D4A6E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3716000" cy="1499016"/>
          </a:xfrm>
        </p:spPr>
        <p:txBody>
          <a:bodyPr>
            <a:normAutofit fontScale="90000"/>
          </a:bodyPr>
          <a:lstStyle/>
          <a:p>
            <a:r>
              <a:rPr lang="en-US" dirty="0"/>
              <a:t>Evaluation</a:t>
            </a:r>
            <a:br>
              <a:rPr lang="en-US" dirty="0"/>
            </a:br>
            <a:r>
              <a:rPr lang="en-US" dirty="0">
                <a:solidFill>
                  <a:schemeClr val="accent4"/>
                </a:solidFill>
              </a:rPr>
              <a:t>Best Predictors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9EEA279-743A-F072-DDD8-1B8E217F2CBF}"/>
              </a:ext>
            </a:extLst>
          </p:cNvPr>
          <p:cNvSpPr txBox="1"/>
          <p:nvPr/>
        </p:nvSpPr>
        <p:spPr>
          <a:xfrm>
            <a:off x="1536544" y="9466232"/>
            <a:ext cx="20959164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Wingdings" pitchFamily="2" charset="2"/>
              <a:buChar char="§"/>
            </a:pP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First, we compared accuracy score on the train and test sets to select the best set of predictors</a:t>
            </a:r>
          </a:p>
          <a:p>
            <a:pPr marL="571500" indent="-571500">
              <a:buFont typeface="Wingdings" pitchFamily="2" charset="2"/>
              <a:buChar char="§"/>
            </a:pP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Train set scores increased and peaked at n size 36 and 43, and test set scores decreased after n size 36 </a:t>
            </a:r>
          </a:p>
          <a:p>
            <a:pPr marL="571500" indent="-571500">
              <a:buFont typeface="Wingdings" pitchFamily="2" charset="2"/>
              <a:buChar char="§"/>
            </a:pP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These score discrepancy indicates overfitting of the model</a:t>
            </a:r>
          </a:p>
          <a:p>
            <a:pPr marL="571500" indent="-571500">
              <a:buFont typeface="Wingdings" pitchFamily="2" charset="2"/>
              <a:buChar char="§"/>
            </a:pP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We select n size 18 the best predictor set to avoid the overfitting</a:t>
            </a:r>
          </a:p>
          <a:p>
            <a:pPr marL="571500" indent="-571500">
              <a:buFont typeface="Wingdings" pitchFamily="2" charset="2"/>
              <a:buChar char="§"/>
            </a:pPr>
            <a:endParaRPr lang="en-US" sz="3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7710124-A61A-0BBC-D267-5CE99D9C9769}"/>
              </a:ext>
            </a:extLst>
          </p:cNvPr>
          <p:cNvGrpSpPr/>
          <p:nvPr/>
        </p:nvGrpSpPr>
        <p:grpSpPr>
          <a:xfrm>
            <a:off x="5547710" y="1985566"/>
            <a:ext cx="13288579" cy="7044304"/>
            <a:chOff x="1552836" y="3373917"/>
            <a:chExt cx="14922500" cy="7910449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D22B59D1-5A76-83DA-FCE1-602D78CD6DB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52836" y="3600866"/>
              <a:ext cx="14922500" cy="7683500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FCC2DF2-3613-A7D8-E806-444752B35D6A}"/>
                </a:ext>
              </a:extLst>
            </p:cNvPr>
            <p:cNvSpPr txBox="1"/>
            <p:nvPr/>
          </p:nvSpPr>
          <p:spPr>
            <a:xfrm>
              <a:off x="4235910" y="3374426"/>
              <a:ext cx="2533506" cy="523220"/>
            </a:xfrm>
            <a:prstGeom prst="rect">
              <a:avLst/>
            </a:prstGeom>
            <a:solidFill>
              <a:schemeClr val="accent6"/>
            </a:solidFill>
            <a:ln w="2540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Train Score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FE18007-B7E6-BC75-F6FA-5A7C493737F1}"/>
                </a:ext>
              </a:extLst>
            </p:cNvPr>
            <p:cNvSpPr txBox="1"/>
            <p:nvPr/>
          </p:nvSpPr>
          <p:spPr>
            <a:xfrm>
              <a:off x="11897386" y="3373917"/>
              <a:ext cx="2533506" cy="523220"/>
            </a:xfrm>
            <a:prstGeom prst="rect">
              <a:avLst/>
            </a:prstGeom>
            <a:solidFill>
              <a:schemeClr val="accent6"/>
            </a:solidFill>
            <a:ln w="2540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Test Score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820836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5EAAC04-0E21-D612-3285-58E19D4A6E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3716000" cy="1499016"/>
          </a:xfrm>
        </p:spPr>
        <p:txBody>
          <a:bodyPr>
            <a:normAutofit fontScale="90000"/>
          </a:bodyPr>
          <a:lstStyle/>
          <a:p>
            <a:r>
              <a:rPr lang="en-US" dirty="0"/>
              <a:t>Evaluation</a:t>
            </a:r>
            <a:br>
              <a:rPr lang="en-US" dirty="0"/>
            </a:br>
            <a:r>
              <a:rPr lang="en-US" dirty="0">
                <a:solidFill>
                  <a:schemeClr val="accent4"/>
                </a:solidFill>
              </a:rPr>
              <a:t>Best Model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9EEA279-743A-F072-DDD8-1B8E217F2CBF}"/>
              </a:ext>
            </a:extLst>
          </p:cNvPr>
          <p:cNvSpPr txBox="1"/>
          <p:nvPr/>
        </p:nvSpPr>
        <p:spPr>
          <a:xfrm>
            <a:off x="1423614" y="9427092"/>
            <a:ext cx="21876001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Wingdings" pitchFamily="2" charset="2"/>
              <a:buChar char="§"/>
            </a:pP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We examined confusion matrix, precision, recall, ROC(AUC), and MCC score for the best predictor set, n size 18</a:t>
            </a:r>
          </a:p>
          <a:p>
            <a:pPr marL="571500" indent="-571500">
              <a:buFont typeface="Wingdings" pitchFamily="2" charset="2"/>
              <a:buChar char="§"/>
            </a:pP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Random Forest, </a:t>
            </a:r>
            <a:r>
              <a:rPr lang="en-US" sz="32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GradientBoosting</a:t>
            </a: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SGD are better performing regarding high recall and precision</a:t>
            </a:r>
          </a:p>
          <a:p>
            <a:pPr marL="571500" indent="-571500">
              <a:buFont typeface="Wingdings" pitchFamily="2" charset="2"/>
              <a:buChar char="§"/>
            </a:pPr>
            <a:r>
              <a:rPr lang="en-US" sz="32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GradientBoosting</a:t>
            </a: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is the best in terms of balanced accuracy, the highest MCC score and AUC area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FEA4953-7BA7-1E51-09AF-22BD208A7AEA}"/>
              </a:ext>
            </a:extLst>
          </p:cNvPr>
          <p:cNvGrpSpPr/>
          <p:nvPr/>
        </p:nvGrpSpPr>
        <p:grpSpPr>
          <a:xfrm>
            <a:off x="11717917" y="2161804"/>
            <a:ext cx="12516126" cy="6708459"/>
            <a:chOff x="671606" y="1753734"/>
            <a:chExt cx="10518042" cy="5637514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A0A5DA99-E839-8817-E226-65E6C34BBE2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71606" y="1947780"/>
              <a:ext cx="10518042" cy="5443468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C514BA5-2281-0A0A-EA41-6753D97ED33F}"/>
                </a:ext>
              </a:extLst>
            </p:cNvPr>
            <p:cNvSpPr txBox="1"/>
            <p:nvPr/>
          </p:nvSpPr>
          <p:spPr>
            <a:xfrm>
              <a:off x="1633927" y="1753735"/>
              <a:ext cx="3567659" cy="387964"/>
            </a:xfrm>
            <a:prstGeom prst="rect">
              <a:avLst/>
            </a:prstGeom>
            <a:solidFill>
              <a:schemeClr val="accent6"/>
            </a:solidFill>
            <a:ln w="2540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Precision-Recall Curve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362EB4F-3CAD-F47F-8D01-3EEFAB1C267D}"/>
                </a:ext>
              </a:extLst>
            </p:cNvPr>
            <p:cNvSpPr txBox="1"/>
            <p:nvPr/>
          </p:nvSpPr>
          <p:spPr>
            <a:xfrm>
              <a:off x="6997668" y="1753734"/>
              <a:ext cx="3567659" cy="387964"/>
            </a:xfrm>
            <a:prstGeom prst="rect">
              <a:avLst/>
            </a:prstGeom>
            <a:solidFill>
              <a:schemeClr val="accent6"/>
            </a:solidFill>
            <a:ln w="2540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ROC Curve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4032B4B-8DCD-904B-AE26-C5FD146242DE}"/>
              </a:ext>
            </a:extLst>
          </p:cNvPr>
          <p:cNvGrpSpPr/>
          <p:nvPr/>
        </p:nvGrpSpPr>
        <p:grpSpPr>
          <a:xfrm>
            <a:off x="273051" y="2073880"/>
            <a:ext cx="10076018" cy="6611795"/>
            <a:chOff x="273051" y="2073880"/>
            <a:chExt cx="10076018" cy="6611795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09333239-6323-AED4-38C2-EF78C1706137}"/>
                </a:ext>
              </a:extLst>
            </p:cNvPr>
            <p:cNvGrpSpPr/>
            <p:nvPr/>
          </p:nvGrpSpPr>
          <p:grpSpPr>
            <a:xfrm>
              <a:off x="2745651" y="2073880"/>
              <a:ext cx="7172323" cy="2300909"/>
              <a:chOff x="15512082" y="1194093"/>
              <a:chExt cx="7172323" cy="2300909"/>
            </a:xfrm>
          </p:grpSpPr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5C011263-C1DC-6050-F81C-2B30D15A4182}"/>
                  </a:ext>
                </a:extLst>
              </p:cNvPr>
              <p:cNvGrpSpPr/>
              <p:nvPr/>
            </p:nvGrpSpPr>
            <p:grpSpPr>
              <a:xfrm>
                <a:off x="20973461" y="2659030"/>
                <a:ext cx="1710944" cy="835972"/>
                <a:chOff x="22673056" y="2113907"/>
                <a:chExt cx="1710944" cy="835972"/>
              </a:xfrm>
            </p:grpSpPr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D5118C4D-ED90-E7E0-35D9-47F9B6D566DE}"/>
                    </a:ext>
                  </a:extLst>
                </p:cNvPr>
                <p:cNvSpPr txBox="1"/>
                <p:nvPr/>
              </p:nvSpPr>
              <p:spPr>
                <a:xfrm>
                  <a:off x="22673056" y="2549769"/>
                  <a:ext cx="1710944" cy="400110"/>
                </a:xfrm>
                <a:prstGeom prst="rect">
                  <a:avLst/>
                </a:prstGeom>
                <a:noFill/>
                <a:ln w="25400">
                  <a:solidFill>
                    <a:schemeClr val="tx2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000" dirty="0">
                      <a:solidFill>
                        <a:schemeClr val="tx2"/>
                      </a:solidFill>
                      <a:latin typeface="Open Sans Semibold" panose="020B0706030804020204" pitchFamily="34" charset="0"/>
                      <a:ea typeface="Open Sans Semibold" panose="020B0706030804020204" pitchFamily="34" charset="0"/>
                      <a:cs typeface="Open Sans Semibold" panose="020B0706030804020204" pitchFamily="34" charset="0"/>
                    </a:rPr>
                    <a:t>1: Current</a:t>
                  </a:r>
                </a:p>
              </p:txBody>
            </p:sp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BAE4C871-E109-F0AC-1122-ACAA5578AADF}"/>
                    </a:ext>
                  </a:extLst>
                </p:cNvPr>
                <p:cNvSpPr txBox="1"/>
                <p:nvPr/>
              </p:nvSpPr>
              <p:spPr>
                <a:xfrm>
                  <a:off x="22673056" y="2113907"/>
                  <a:ext cx="1710944" cy="400110"/>
                </a:xfrm>
                <a:prstGeom prst="rect">
                  <a:avLst/>
                </a:prstGeom>
                <a:solidFill>
                  <a:schemeClr val="bg1"/>
                </a:solidFill>
                <a:ln w="25400">
                  <a:solidFill>
                    <a:schemeClr val="tx2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000" dirty="0">
                      <a:solidFill>
                        <a:schemeClr val="tx2"/>
                      </a:solidFill>
                      <a:latin typeface="Open Sans Semibold" panose="020B0706030804020204" pitchFamily="34" charset="0"/>
                      <a:ea typeface="Open Sans Semibold" panose="020B0706030804020204" pitchFamily="34" charset="0"/>
                      <a:cs typeface="Open Sans Semibold" panose="020B0706030804020204" pitchFamily="34" charset="0"/>
                    </a:rPr>
                    <a:t>0: Former</a:t>
                  </a:r>
                </a:p>
              </p:txBody>
            </p:sp>
          </p:grp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8EBFD1DD-950D-C6D5-33A6-B77D519F285B}"/>
                  </a:ext>
                </a:extLst>
              </p:cNvPr>
              <p:cNvSpPr txBox="1"/>
              <p:nvPr/>
            </p:nvSpPr>
            <p:spPr>
              <a:xfrm>
                <a:off x="15512082" y="1194093"/>
                <a:ext cx="3567659" cy="461665"/>
              </a:xfrm>
              <a:prstGeom prst="rect">
                <a:avLst/>
              </a:prstGeom>
              <a:solidFill>
                <a:schemeClr val="tx2"/>
              </a:solidFill>
              <a:ln w="2540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bg1"/>
                    </a:solidFill>
                    <a:latin typeface="Open Sans Semibold" panose="020B0706030804020204" pitchFamily="34" charset="0"/>
                    <a:ea typeface="Open Sans Semibold" panose="020B0706030804020204" pitchFamily="34" charset="0"/>
                    <a:cs typeface="Open Sans Semibold" panose="020B0706030804020204" pitchFamily="34" charset="0"/>
                  </a:rPr>
                  <a:t>Confusion Matrix</a:t>
                </a:r>
              </a:p>
            </p:txBody>
          </p:sp>
        </p:grpSp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FB9F46DD-1144-96B7-3E42-4FBAB3CE498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56485"/>
            <a:stretch/>
          </p:blipFill>
          <p:spPr>
            <a:xfrm>
              <a:off x="273051" y="2687220"/>
              <a:ext cx="7587272" cy="2961141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F867A856-0C9F-7704-7D30-A7132544A34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3514"/>
            <a:stretch/>
          </p:blipFill>
          <p:spPr>
            <a:xfrm>
              <a:off x="500185" y="5724535"/>
              <a:ext cx="9848884" cy="29611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945648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5EAAC04-0E21-D612-3285-58E19D4A6E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16775723" cy="1499016"/>
          </a:xfrm>
        </p:spPr>
        <p:txBody>
          <a:bodyPr>
            <a:normAutofit fontScale="90000"/>
          </a:bodyPr>
          <a:lstStyle/>
          <a:p>
            <a:r>
              <a:rPr lang="en-US" dirty="0"/>
              <a:t>Experiments</a:t>
            </a:r>
            <a:br>
              <a:rPr lang="en-US" dirty="0"/>
            </a:br>
            <a:r>
              <a:rPr lang="en-US" dirty="0">
                <a:solidFill>
                  <a:schemeClr val="accent4"/>
                </a:solidFill>
              </a:rPr>
              <a:t>Improved Gradient Boosting models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9EEA279-743A-F072-DDD8-1B8E217F2CBF}"/>
              </a:ext>
            </a:extLst>
          </p:cNvPr>
          <p:cNvSpPr txBox="1"/>
          <p:nvPr/>
        </p:nvSpPr>
        <p:spPr>
          <a:xfrm>
            <a:off x="932409" y="1975347"/>
            <a:ext cx="22519182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Wingdings" pitchFamily="2" charset="2"/>
              <a:buChar char="§"/>
            </a:pP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Gradient Boosting models’ performance was the best among the 7 baseline models</a:t>
            </a:r>
          </a:p>
          <a:p>
            <a:pPr marL="571500" indent="-571500">
              <a:buFont typeface="Wingdings" pitchFamily="2" charset="2"/>
              <a:buChar char="§"/>
            </a:pP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same modeling process with 6 different predictor sets was demonstrated with optimized gradient boosting models such as </a:t>
            </a:r>
            <a:r>
              <a:rPr lang="en-US" sz="32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XGBoost</a:t>
            </a: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en-US" sz="32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HistGradientBoosting</a:t>
            </a: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en-US" sz="32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LightGBM</a:t>
            </a: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and </a:t>
            </a:r>
            <a:r>
              <a:rPr lang="en-US" sz="32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CatBoost</a:t>
            </a: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without hyper-parameter tuning</a:t>
            </a:r>
          </a:p>
          <a:p>
            <a:endParaRPr lang="en-US" sz="3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8B6CCB3-A878-B1B3-68B5-B1EAE7157752}"/>
              </a:ext>
            </a:extLst>
          </p:cNvPr>
          <p:cNvGrpSpPr/>
          <p:nvPr/>
        </p:nvGrpSpPr>
        <p:grpSpPr>
          <a:xfrm>
            <a:off x="427421" y="4311683"/>
            <a:ext cx="13288579" cy="7044302"/>
            <a:chOff x="1552836" y="3373917"/>
            <a:chExt cx="14922500" cy="791044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84F4AF1-4D42-4E23-8DFF-D4D642CA5C7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552836" y="3600865"/>
              <a:ext cx="14922500" cy="7683499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879A399-96AA-231E-814F-C4AE90A07C74}"/>
                </a:ext>
              </a:extLst>
            </p:cNvPr>
            <p:cNvSpPr txBox="1"/>
            <p:nvPr/>
          </p:nvSpPr>
          <p:spPr>
            <a:xfrm>
              <a:off x="4235910" y="3374426"/>
              <a:ext cx="2533506" cy="523220"/>
            </a:xfrm>
            <a:prstGeom prst="rect">
              <a:avLst/>
            </a:prstGeom>
            <a:solidFill>
              <a:schemeClr val="accent6"/>
            </a:solidFill>
            <a:ln w="2540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Train Score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84B938A-AB18-8385-9D2A-F153DF063A3C}"/>
                </a:ext>
              </a:extLst>
            </p:cNvPr>
            <p:cNvSpPr txBox="1"/>
            <p:nvPr/>
          </p:nvSpPr>
          <p:spPr>
            <a:xfrm>
              <a:off x="11897386" y="3373917"/>
              <a:ext cx="2533506" cy="523220"/>
            </a:xfrm>
            <a:prstGeom prst="rect">
              <a:avLst/>
            </a:prstGeom>
            <a:solidFill>
              <a:schemeClr val="accent6"/>
            </a:solidFill>
            <a:ln w="2540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Test Score</a:t>
              </a: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8D06970B-1523-443B-9666-569C850CDDDB}"/>
              </a:ext>
            </a:extLst>
          </p:cNvPr>
          <p:cNvSpPr txBox="1"/>
          <p:nvPr/>
        </p:nvSpPr>
        <p:spPr>
          <a:xfrm>
            <a:off x="14021026" y="5058967"/>
            <a:ext cx="99441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Wingdings" pitchFamily="2" charset="2"/>
              <a:buChar char="§"/>
            </a:pP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Train accuracy is much higher, but test accuracy is slightly higher compared to the baseline models</a:t>
            </a:r>
          </a:p>
          <a:p>
            <a:pPr marL="571500" indent="-571500">
              <a:buFont typeface="Wingdings" pitchFamily="2" charset="2"/>
              <a:buChar char="§"/>
            </a:pP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Further experiments with hyper-parameter tuning is required as tree-based models are prone to be overfitting</a:t>
            </a:r>
          </a:p>
          <a:p>
            <a:pPr marL="571500" indent="-571500">
              <a:buFont typeface="Wingdings" pitchFamily="2" charset="2"/>
              <a:buChar char="§"/>
            </a:pP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Among 4 gradient boosting models, </a:t>
            </a:r>
            <a:r>
              <a:rPr lang="en-US" sz="32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CatBoost</a:t>
            </a: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shows the best train score</a:t>
            </a:r>
          </a:p>
          <a:p>
            <a:pPr marL="571500" indent="-571500">
              <a:buFont typeface="Wingdings" pitchFamily="2" charset="2"/>
              <a:buChar char="§"/>
            </a:pP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best predictor set, n size 18 is still the best set with the gradient boosting models</a:t>
            </a:r>
          </a:p>
        </p:txBody>
      </p:sp>
    </p:spTree>
    <p:extLst>
      <p:ext uri="{BB962C8B-B14F-4D97-AF65-F5344CB8AC3E}">
        <p14:creationId xmlns:p14="http://schemas.microsoft.com/office/powerpoint/2010/main" val="33916217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5EAAC04-0E21-D612-3285-58E19D4A6E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3716000" cy="1499016"/>
          </a:xfrm>
        </p:spPr>
        <p:txBody>
          <a:bodyPr>
            <a:normAutofit fontScale="90000"/>
          </a:bodyPr>
          <a:lstStyle/>
          <a:p>
            <a:r>
              <a:rPr lang="en-US" dirty="0"/>
              <a:t>Conclusion</a:t>
            </a:r>
            <a:br>
              <a:rPr lang="en-US" dirty="0"/>
            </a:br>
            <a:r>
              <a:rPr lang="en-US" dirty="0">
                <a:solidFill>
                  <a:schemeClr val="accent4"/>
                </a:solidFill>
              </a:rPr>
              <a:t>Best Predictors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FFB49E-E54B-FCDD-A3E7-B10525F41525}"/>
              </a:ext>
            </a:extLst>
          </p:cNvPr>
          <p:cNvSpPr txBox="1"/>
          <p:nvPr/>
        </p:nvSpPr>
        <p:spPr>
          <a:xfrm>
            <a:off x="803030" y="2114821"/>
            <a:ext cx="23827154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Wingdings" pitchFamily="2" charset="2"/>
              <a:buChar char="§"/>
            </a:pPr>
            <a:r>
              <a:rPr lang="en-US" sz="2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Initially, 151 features were picked from, then reduced to 53 features using correlation filtering</a:t>
            </a:r>
          </a:p>
          <a:p>
            <a:pPr marL="571500" indent="-571500">
              <a:buFont typeface="Wingdings" pitchFamily="2" charset="2"/>
              <a:buChar char="§"/>
            </a:pPr>
            <a:r>
              <a:rPr lang="en-US" sz="2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Using shrinkage methods, 51 features were selected</a:t>
            </a:r>
          </a:p>
          <a:p>
            <a:pPr marL="571500" indent="-571500">
              <a:buFont typeface="Wingdings" pitchFamily="2" charset="2"/>
              <a:buChar char="§"/>
            </a:pPr>
            <a:r>
              <a:rPr lang="en-US" sz="2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Top 18 predictors are selected from the baseline models and the gradient boosting model experiment</a:t>
            </a:r>
          </a:p>
          <a:p>
            <a:pPr marL="571500" indent="-571500">
              <a:buFont typeface="Wingdings" pitchFamily="2" charset="2"/>
              <a:buChar char="§"/>
            </a:pPr>
            <a:r>
              <a:rPr lang="en-US" sz="2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7 predictors are from Public Teacher and Public Principal respectively, and 4 predictors are from Public School component</a:t>
            </a:r>
          </a:p>
        </p:txBody>
      </p:sp>
      <p:graphicFrame>
        <p:nvGraphicFramePr>
          <p:cNvPr id="2" name="Table 5">
            <a:extLst>
              <a:ext uri="{FF2B5EF4-FFF2-40B4-BE49-F238E27FC236}">
                <a16:creationId xmlns:a16="http://schemas.microsoft.com/office/drawing/2014/main" id="{08993AE3-0AB8-94DC-2484-1BE2E058BE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2021202"/>
              </p:ext>
            </p:extLst>
          </p:nvPr>
        </p:nvGraphicFramePr>
        <p:xfrm>
          <a:off x="2087217" y="4253949"/>
          <a:ext cx="20498709" cy="7330105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5554876">
                  <a:extLst>
                    <a:ext uri="{9D8B030D-6E8A-4147-A177-3AD203B41FA5}">
                      <a16:colId xmlns:a16="http://schemas.microsoft.com/office/drawing/2014/main" val="2034408127"/>
                    </a:ext>
                  </a:extLst>
                </a:gridCol>
                <a:gridCol w="2337002">
                  <a:extLst>
                    <a:ext uri="{9D8B030D-6E8A-4147-A177-3AD203B41FA5}">
                      <a16:colId xmlns:a16="http://schemas.microsoft.com/office/drawing/2014/main" val="3569982157"/>
                    </a:ext>
                  </a:extLst>
                </a:gridCol>
                <a:gridCol w="12606831">
                  <a:extLst>
                    <a:ext uri="{9D8B030D-6E8A-4147-A177-3AD203B41FA5}">
                      <a16:colId xmlns:a16="http://schemas.microsoft.com/office/drawing/2014/main" val="3412422262"/>
                    </a:ext>
                  </a:extLst>
                </a:gridCol>
              </a:tblGrid>
              <a:tr h="38579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900" b="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Feature</a:t>
                      </a:r>
                      <a:endParaRPr lang="en-US" sz="19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162" marR="9162" marT="916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900" b="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Component</a:t>
                      </a:r>
                      <a:endParaRPr lang="en-US" sz="19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162" marR="9162" marT="916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900" b="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Description</a:t>
                      </a:r>
                      <a:endParaRPr lang="en-US" sz="19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162" marR="9162" marT="9162" marB="0" anchor="b"/>
                </a:tc>
                <a:extLst>
                  <a:ext uri="{0D108BD9-81ED-4DB2-BD59-A6C34878D82A}">
                    <a16:rowId xmlns:a16="http://schemas.microsoft.com/office/drawing/2014/main" val="390426952"/>
                  </a:ext>
                </a:extLst>
              </a:tr>
              <a:tr h="385795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public_ft_exp</a:t>
                      </a:r>
                      <a:endParaRPr lang="en-US" sz="19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162" marR="9162" marT="91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Public Teacher</a:t>
                      </a:r>
                      <a:endParaRPr lang="en-US" sz="19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162" marR="9162" marT="91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Years of working as a FULL-TIME elementary or secondary teacher in PUBLIC schools</a:t>
                      </a:r>
                      <a:endParaRPr lang="en-US" sz="19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162" marR="9162" marT="9162" marB="0" anchor="b"/>
                </a:tc>
                <a:extLst>
                  <a:ext uri="{0D108BD9-81ED-4DB2-BD59-A6C34878D82A}">
                    <a16:rowId xmlns:a16="http://schemas.microsoft.com/office/drawing/2014/main" val="500224249"/>
                  </a:ext>
                </a:extLst>
              </a:tr>
              <a:tr h="385795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u="none" strike="noStrike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student_teacher_ratio</a:t>
                      </a:r>
                      <a:endParaRPr lang="en-US" sz="19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162" marR="9162" marT="91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Public Teacher</a:t>
                      </a:r>
                      <a:endParaRPr lang="en-US" sz="19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162" marR="9162" marT="91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Number of students per full-time equivalent teacher in the school.</a:t>
                      </a:r>
                      <a:endParaRPr lang="en-US" sz="19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162" marR="9162" marT="9162" marB="0" anchor="b"/>
                </a:tc>
                <a:extLst>
                  <a:ext uri="{0D108BD9-81ED-4DB2-BD59-A6C34878D82A}">
                    <a16:rowId xmlns:a16="http://schemas.microsoft.com/office/drawing/2014/main" val="181072374"/>
                  </a:ext>
                </a:extLst>
              </a:tr>
              <a:tr h="385795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remain_in_teaching</a:t>
                      </a:r>
                      <a:endParaRPr lang="en-US" sz="19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162" marR="9162" marT="91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Public Teacher</a:t>
                      </a:r>
                      <a:endParaRPr lang="en-US" sz="19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162" marR="9162" marT="91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Teacher's plan to remain in teaching</a:t>
                      </a:r>
                      <a:endParaRPr lang="en-US" sz="19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162" marR="9162" marT="9162" marB="0" anchor="b"/>
                </a:tc>
                <a:extLst>
                  <a:ext uri="{0D108BD9-81ED-4DB2-BD59-A6C34878D82A}">
                    <a16:rowId xmlns:a16="http://schemas.microsoft.com/office/drawing/2014/main" val="2098687817"/>
                  </a:ext>
                </a:extLst>
              </a:tr>
              <a:tr h="385795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u="none" strike="noStrike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yrs_tchng_before_princpl</a:t>
                      </a:r>
                      <a:endParaRPr lang="en-US" sz="19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162" marR="9162" marT="91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Public Principal</a:t>
                      </a:r>
                      <a:endParaRPr lang="en-US" sz="19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162" marR="9162" marT="91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Years of elementary or secondary teaching experience PRIOR to becoming a principal</a:t>
                      </a:r>
                      <a:endParaRPr lang="en-US" sz="19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162" marR="9162" marT="9162" marB="0" anchor="b"/>
                </a:tc>
                <a:extLst>
                  <a:ext uri="{0D108BD9-81ED-4DB2-BD59-A6C34878D82A}">
                    <a16:rowId xmlns:a16="http://schemas.microsoft.com/office/drawing/2014/main" val="3819538982"/>
                  </a:ext>
                </a:extLst>
              </a:tr>
              <a:tr h="385795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yrs_princpl_this_sch</a:t>
                      </a:r>
                      <a:endParaRPr lang="en-US" sz="19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162" marR="9162" marT="91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Public Principal</a:t>
                      </a:r>
                      <a:endParaRPr lang="en-US" sz="19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162" marR="9162" marT="91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Years of employment as the principal of THIS school</a:t>
                      </a:r>
                      <a:endParaRPr lang="en-US" sz="19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162" marR="9162" marT="9162" marB="0" anchor="b"/>
                </a:tc>
                <a:extLst>
                  <a:ext uri="{0D108BD9-81ED-4DB2-BD59-A6C34878D82A}">
                    <a16:rowId xmlns:a16="http://schemas.microsoft.com/office/drawing/2014/main" val="2386657636"/>
                  </a:ext>
                </a:extLst>
              </a:tr>
              <a:tr h="385795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yrs_princpl_oth_schls</a:t>
                      </a:r>
                      <a:endParaRPr lang="en-US" sz="19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162" marR="9162" marT="91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Public Principal</a:t>
                      </a:r>
                      <a:endParaRPr lang="en-US" sz="19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162" marR="9162" marT="91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Years of employment as the principal of OTHER school</a:t>
                      </a:r>
                      <a:endParaRPr lang="en-US" sz="19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162" marR="9162" marT="9162" marB="0" anchor="b"/>
                </a:tc>
                <a:extLst>
                  <a:ext uri="{0D108BD9-81ED-4DB2-BD59-A6C34878D82A}">
                    <a16:rowId xmlns:a16="http://schemas.microsoft.com/office/drawing/2014/main" val="891240674"/>
                  </a:ext>
                </a:extLst>
              </a:tr>
              <a:tr h="385795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number_of_dependents</a:t>
                      </a:r>
                      <a:endParaRPr lang="en-US" sz="19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162" marR="9162" marT="91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Public Teacher</a:t>
                      </a:r>
                      <a:endParaRPr lang="en-US" sz="19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162" marR="9162" marT="91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Number of persons, including children, dependent upon for more than half of their financial support</a:t>
                      </a:r>
                      <a:endParaRPr lang="en-US" sz="19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162" marR="9162" marT="9162" marB="0" anchor="b"/>
                </a:tc>
                <a:extLst>
                  <a:ext uri="{0D108BD9-81ED-4DB2-BD59-A6C34878D82A}">
                    <a16:rowId xmlns:a16="http://schemas.microsoft.com/office/drawing/2014/main" val="2317605855"/>
                  </a:ext>
                </a:extLst>
              </a:tr>
              <a:tr h="385795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salary</a:t>
                      </a:r>
                      <a:endParaRPr lang="en-US" sz="19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162" marR="9162" marT="91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Public Principal</a:t>
                      </a:r>
                      <a:endParaRPr lang="en-US" sz="19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162" marR="9162" marT="91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Current ANNUAL salary for your position in this school before taxes and deductions</a:t>
                      </a:r>
                      <a:endParaRPr lang="en-US" sz="19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162" marR="9162" marT="9162" marB="0" anchor="b"/>
                </a:tc>
                <a:extLst>
                  <a:ext uri="{0D108BD9-81ED-4DB2-BD59-A6C34878D82A}">
                    <a16:rowId xmlns:a16="http://schemas.microsoft.com/office/drawing/2014/main" val="1348191943"/>
                  </a:ext>
                </a:extLst>
              </a:tr>
              <a:tr h="385795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level_Elementary</a:t>
                      </a:r>
                      <a:endParaRPr lang="en-US" sz="19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162" marR="9162" marT="91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Public School</a:t>
                      </a:r>
                      <a:endParaRPr lang="en-US" sz="19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162" marR="9162" marT="91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School level based on school reported grade levels offered</a:t>
                      </a:r>
                      <a:endParaRPr lang="en-US" sz="19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162" marR="9162" marT="9162" marB="0" anchor="b"/>
                </a:tc>
                <a:extLst>
                  <a:ext uri="{0D108BD9-81ED-4DB2-BD59-A6C34878D82A}">
                    <a16:rowId xmlns:a16="http://schemas.microsoft.com/office/drawing/2014/main" val="550885634"/>
                  </a:ext>
                </a:extLst>
              </a:tr>
              <a:tr h="385795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age_p</a:t>
                      </a:r>
                      <a:endParaRPr lang="en-US" sz="19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162" marR="9162" marT="91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Public Principal</a:t>
                      </a:r>
                      <a:endParaRPr lang="en-US" sz="19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162" marR="9162" marT="91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Principal's age</a:t>
                      </a:r>
                      <a:endParaRPr lang="en-US" sz="19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162" marR="9162" marT="9162" marB="0" anchor="b"/>
                </a:tc>
                <a:extLst>
                  <a:ext uri="{0D108BD9-81ED-4DB2-BD59-A6C34878D82A}">
                    <a16:rowId xmlns:a16="http://schemas.microsoft.com/office/drawing/2014/main" val="3612951874"/>
                  </a:ext>
                </a:extLst>
              </a:tr>
              <a:tr h="385795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u="none" strike="noStrike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STEM_hours_taught</a:t>
                      </a:r>
                      <a:endParaRPr lang="en-US" sz="19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162" marR="9162" marT="91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Public Teacher</a:t>
                      </a:r>
                      <a:endParaRPr lang="en-US" sz="19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162" marR="9162" marT="91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Approximately hours of teaching Mathematics and Science for most recent FULL WEEK</a:t>
                      </a:r>
                      <a:endParaRPr lang="en-US" sz="19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162" marR="9162" marT="9162" marB="0" anchor="b"/>
                </a:tc>
                <a:extLst>
                  <a:ext uri="{0D108BD9-81ED-4DB2-BD59-A6C34878D82A}">
                    <a16:rowId xmlns:a16="http://schemas.microsoft.com/office/drawing/2014/main" val="2668276007"/>
                  </a:ext>
                </a:extLst>
              </a:tr>
              <a:tr h="385795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new_teacher_Yes</a:t>
                      </a:r>
                      <a:endParaRPr lang="en-US" sz="19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162" marR="9162" marT="91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Public Teacher</a:t>
                      </a:r>
                      <a:endParaRPr lang="en-US" sz="19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162" marR="9162" marT="91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Teacher has taught 3 years or less, including part-time and full-time teaching</a:t>
                      </a:r>
                      <a:endParaRPr lang="en-US" sz="19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162" marR="9162" marT="9162" marB="0" anchor="b"/>
                </a:tc>
                <a:extLst>
                  <a:ext uri="{0D108BD9-81ED-4DB2-BD59-A6C34878D82A}">
                    <a16:rowId xmlns:a16="http://schemas.microsoft.com/office/drawing/2014/main" val="1741270801"/>
                  </a:ext>
                </a:extLst>
              </a:tr>
              <a:tr h="385795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FRPL_eligible_k_12_students</a:t>
                      </a:r>
                      <a:endParaRPr lang="en-US" sz="19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162" marR="9162" marT="91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Public School</a:t>
                      </a:r>
                      <a:endParaRPr lang="en-US" sz="19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162" marR="9162" marT="91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Number of students ELIGIBLE for free or reduced-price lunches</a:t>
                      </a:r>
                      <a:endParaRPr lang="en-US" sz="19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162" marR="9162" marT="9162" marB="0" anchor="b"/>
                </a:tc>
                <a:extLst>
                  <a:ext uri="{0D108BD9-81ED-4DB2-BD59-A6C34878D82A}">
                    <a16:rowId xmlns:a16="http://schemas.microsoft.com/office/drawing/2014/main" val="219936035"/>
                  </a:ext>
                </a:extLst>
              </a:tr>
              <a:tr h="385795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percent_minority_students</a:t>
                      </a:r>
                      <a:endParaRPr lang="en-US" sz="19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162" marR="9162" marT="91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Public School</a:t>
                      </a:r>
                      <a:endParaRPr lang="en-US" sz="19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162" marR="9162" marT="91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Percent of minority students at this school</a:t>
                      </a:r>
                      <a:endParaRPr lang="en-US" sz="19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162" marR="9162" marT="9162" marB="0" anchor="b"/>
                </a:tc>
                <a:extLst>
                  <a:ext uri="{0D108BD9-81ED-4DB2-BD59-A6C34878D82A}">
                    <a16:rowId xmlns:a16="http://schemas.microsoft.com/office/drawing/2014/main" val="3330433529"/>
                  </a:ext>
                </a:extLst>
              </a:tr>
              <a:tr h="385795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yrs_tchng_since_princpl</a:t>
                      </a:r>
                      <a:endParaRPr lang="en-US" sz="19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162" marR="9162" marT="91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Public Principal</a:t>
                      </a:r>
                      <a:endParaRPr lang="en-US" sz="19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162" marR="9162" marT="91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Years of elementary or secondary teaching experience SINCE becoming a principal</a:t>
                      </a:r>
                      <a:endParaRPr lang="en-US" sz="19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162" marR="9162" marT="9162" marB="0" anchor="b"/>
                </a:tc>
                <a:extLst>
                  <a:ext uri="{0D108BD9-81ED-4DB2-BD59-A6C34878D82A}">
                    <a16:rowId xmlns:a16="http://schemas.microsoft.com/office/drawing/2014/main" val="1586469206"/>
                  </a:ext>
                </a:extLst>
              </a:tr>
              <a:tr h="385795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urbanicity</a:t>
                      </a:r>
                      <a:endParaRPr lang="en-US" sz="19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162" marR="9162" marT="91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Public School</a:t>
                      </a:r>
                      <a:endParaRPr lang="en-US" sz="19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162" marR="9162" marT="91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Physical location of school</a:t>
                      </a:r>
                      <a:endParaRPr lang="en-US" sz="19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162" marR="9162" marT="9162" marB="0" anchor="b"/>
                </a:tc>
                <a:extLst>
                  <a:ext uri="{0D108BD9-81ED-4DB2-BD59-A6C34878D82A}">
                    <a16:rowId xmlns:a16="http://schemas.microsoft.com/office/drawing/2014/main" val="4099978648"/>
                  </a:ext>
                </a:extLst>
              </a:tr>
              <a:tr h="385795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deg_highest_P</a:t>
                      </a:r>
                      <a:endParaRPr lang="en-US" sz="19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162" marR="9162" marT="91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Public Principal</a:t>
                      </a:r>
                      <a:endParaRPr lang="en-US" sz="19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162" marR="9162" marT="91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The highest degree the principal has earned</a:t>
                      </a:r>
                      <a:endParaRPr lang="en-US" sz="19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162" marR="9162" marT="9162" marB="0" anchor="b"/>
                </a:tc>
                <a:extLst>
                  <a:ext uri="{0D108BD9-81ED-4DB2-BD59-A6C34878D82A}">
                    <a16:rowId xmlns:a16="http://schemas.microsoft.com/office/drawing/2014/main" val="881364219"/>
                  </a:ext>
                </a:extLst>
              </a:tr>
              <a:tr h="385795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u="none" strike="noStrike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public_pt_exp</a:t>
                      </a:r>
                      <a:endParaRPr lang="en-US" sz="19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162" marR="9162" marT="91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Public Teacher</a:t>
                      </a:r>
                      <a:endParaRPr lang="en-US" sz="19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162" marR="9162" marT="91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Years of working as a PART-TIME elementary or secondary teacher in PUBLIC schools</a:t>
                      </a:r>
                      <a:endParaRPr lang="en-US" sz="19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162" marR="9162" marT="9162" marB="0" anchor="b"/>
                </a:tc>
                <a:extLst>
                  <a:ext uri="{0D108BD9-81ED-4DB2-BD59-A6C34878D82A}">
                    <a16:rowId xmlns:a16="http://schemas.microsoft.com/office/drawing/2014/main" val="30290640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07451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5EAAC04-0E21-D612-3285-58E19D4A6E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3716000" cy="1499016"/>
          </a:xfrm>
        </p:spPr>
        <p:txBody>
          <a:bodyPr>
            <a:normAutofit fontScale="90000"/>
          </a:bodyPr>
          <a:lstStyle/>
          <a:p>
            <a:r>
              <a:rPr lang="en-US" dirty="0"/>
              <a:t>Conclusion</a:t>
            </a:r>
            <a:br>
              <a:rPr lang="en-US" dirty="0"/>
            </a:br>
            <a:r>
              <a:rPr lang="en-US" dirty="0">
                <a:solidFill>
                  <a:schemeClr val="accent4"/>
                </a:solidFill>
              </a:rPr>
              <a:t>Best Model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FFB49E-E54B-FCDD-A3E7-B10525F41525}"/>
              </a:ext>
            </a:extLst>
          </p:cNvPr>
          <p:cNvSpPr txBox="1"/>
          <p:nvPr/>
        </p:nvSpPr>
        <p:spPr>
          <a:xfrm>
            <a:off x="2409093" y="2773521"/>
            <a:ext cx="18622108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Wingdings" pitchFamily="2" charset="2"/>
              <a:buChar char="§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7 models, Ridge Regression, KNN, SVM (Linear), SVM(Kernel), Random Forest, Gradient Boosting, SGD, have been built</a:t>
            </a:r>
          </a:p>
          <a:p>
            <a:pPr marL="571500" indent="-571500">
              <a:buFont typeface="Wingdings" pitchFamily="2" charset="2"/>
              <a:buChar char="§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Overall, tree-based models, Random Forest, Gradient Boosting, SGD, demonstrated better accuracy and precision-recall</a:t>
            </a:r>
          </a:p>
          <a:p>
            <a:pPr marL="571500" indent="-571500">
              <a:buFont typeface="Wingdings" pitchFamily="2" charset="2"/>
              <a:buChar char="§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These 7 models can be utilized as our baseline models for further experiments</a:t>
            </a:r>
          </a:p>
          <a:p>
            <a:pPr marL="571500" indent="-571500">
              <a:buFont typeface="Wingdings" pitchFamily="2" charset="2"/>
              <a:buChar char="§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Improved Gradient Boosting models, </a:t>
            </a:r>
            <a:r>
              <a:rPr lang="en-US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XGBoost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en-US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HistGradientBoosting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en-US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LightGBM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and </a:t>
            </a:r>
            <a:r>
              <a:rPr lang="en-US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CatBoost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perform better, but they tend to be overfitting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0687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2EFEFF4-C1F2-3B2B-34CE-3457313910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4337"/>
            <a:ext cx="14540459" cy="1558977"/>
          </a:xfrm>
        </p:spPr>
        <p:txBody>
          <a:bodyPr>
            <a:normAutofit/>
          </a:bodyPr>
          <a:lstStyle/>
          <a:p>
            <a:r>
              <a:rPr lang="en-US" dirty="0"/>
              <a:t>Next Step</a:t>
            </a:r>
            <a:endParaRPr lang="en-US" dirty="0">
              <a:solidFill>
                <a:schemeClr val="accent4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BB8381C-DA74-CD31-13E3-7D4E832A202E}"/>
              </a:ext>
            </a:extLst>
          </p:cNvPr>
          <p:cNvGrpSpPr/>
          <p:nvPr/>
        </p:nvGrpSpPr>
        <p:grpSpPr>
          <a:xfrm>
            <a:off x="0" y="1649828"/>
            <a:ext cx="17775107" cy="1747930"/>
            <a:chOff x="0" y="1671835"/>
            <a:chExt cx="17775107" cy="174793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0265462F-E883-76A0-E5A7-19610BEB5937}"/>
                </a:ext>
              </a:extLst>
            </p:cNvPr>
            <p:cNvSpPr txBox="1"/>
            <p:nvPr/>
          </p:nvSpPr>
          <p:spPr>
            <a:xfrm>
              <a:off x="261910" y="2465658"/>
              <a:ext cx="17513197" cy="95410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571500" indent="-571500">
                <a:buFont typeface="Wingdings" pitchFamily="2" charset="2"/>
                <a:buChar char="§"/>
              </a:pPr>
              <a:r>
                <a:rPr lang="en-US" sz="28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Continue to experiment on the gradient boosting models for optimization with hyper-parameters</a:t>
              </a:r>
              <a:br>
                <a:rPr lang="en-US" sz="28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endParaRPr lang="en-US" sz="2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9AD134B-0869-43C8-FED9-79160F71A1AD}"/>
                </a:ext>
              </a:extLst>
            </p:cNvPr>
            <p:cNvSpPr txBox="1"/>
            <p:nvPr/>
          </p:nvSpPr>
          <p:spPr>
            <a:xfrm>
              <a:off x="0" y="1671835"/>
              <a:ext cx="928640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4"/>
                  </a:solidFill>
                  <a:latin typeface="Nunito Sans" pitchFamily="2" charset="77"/>
                </a:rPr>
                <a:t>Gradient Boosting Algorithms</a:t>
              </a:r>
              <a:endParaRPr lang="en-US" dirty="0">
                <a:latin typeface="Nunito Sans" pitchFamily="2" charset="77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4C24A4A7-D5C1-52F0-707F-5811F5FDB912}"/>
              </a:ext>
            </a:extLst>
          </p:cNvPr>
          <p:cNvGrpSpPr/>
          <p:nvPr/>
        </p:nvGrpSpPr>
        <p:grpSpPr>
          <a:xfrm>
            <a:off x="0" y="3508816"/>
            <a:ext cx="23651308" cy="4743844"/>
            <a:chOff x="0" y="4017617"/>
            <a:chExt cx="23651308" cy="4743844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5219481-63F0-E709-7033-B24CD296E3C8}"/>
                </a:ext>
              </a:extLst>
            </p:cNvPr>
            <p:cNvSpPr txBox="1"/>
            <p:nvPr/>
          </p:nvSpPr>
          <p:spPr>
            <a:xfrm>
              <a:off x="261910" y="4791143"/>
              <a:ext cx="23389398" cy="397031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571500" indent="-571500">
                <a:buFont typeface="Wingdings" pitchFamily="2" charset="2"/>
                <a:buChar char="§"/>
              </a:pPr>
              <a:r>
                <a:rPr lang="en-US" sz="28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So far, data transformation, feature extraction, and feature selected were manually designed for the traditional machine learning models</a:t>
              </a:r>
            </a:p>
            <a:p>
              <a:pPr marL="571500" indent="-571500">
                <a:buFont typeface="Wingdings" pitchFamily="2" charset="2"/>
                <a:buChar char="§"/>
              </a:pPr>
              <a:r>
                <a:rPr lang="en-US" sz="28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We revisit initial 151 features and build deep learning model models such as Multilayer perceptron to represent complex features </a:t>
              </a:r>
            </a:p>
            <a:p>
              <a:pPr marL="571500" indent="-571500">
                <a:buFont typeface="Wingdings" pitchFamily="2" charset="2"/>
                <a:buChar char="§"/>
              </a:pPr>
              <a:r>
                <a:rPr lang="en-US" sz="28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A simple neural network model with 1 dense layer is experimented on 151 features to examine future work using </a:t>
              </a:r>
              <a:r>
                <a:rPr lang="en-US" sz="2800" dirty="0" err="1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Tensorflow</a:t>
              </a:r>
              <a:r>
                <a:rPr lang="en-US" sz="28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 and </a:t>
              </a:r>
              <a:r>
                <a:rPr lang="en-US" sz="2800" dirty="0" err="1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Keras</a:t>
              </a:r>
              <a:r>
                <a:rPr lang="en-US" sz="28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:</a:t>
              </a:r>
            </a:p>
            <a:p>
              <a:pPr marL="1485900" lvl="1" indent="-571500">
                <a:buFont typeface="Wingdings" pitchFamily="2" charset="2"/>
                <a:buChar char="ü"/>
              </a:pPr>
              <a:r>
                <a:rPr lang="en-US" sz="28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1 dense layer with 130 neurons </a:t>
              </a:r>
              <a:r>
                <a:rPr lang="en-US" sz="2800" dirty="0" err="1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ReLU</a:t>
              </a:r>
              <a:endParaRPr lang="en-US" sz="2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  <a:p>
              <a:pPr marL="1485900" lvl="1" indent="-571500">
                <a:buFont typeface="Wingdings" pitchFamily="2" charset="2"/>
                <a:buChar char="ü"/>
              </a:pPr>
              <a:r>
                <a:rPr lang="en-US" sz="28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Sigmoid activation function</a:t>
              </a:r>
            </a:p>
            <a:p>
              <a:pPr marL="1485900" lvl="1" indent="-571500">
                <a:buFont typeface="Wingdings" pitchFamily="2" charset="2"/>
                <a:buChar char="ü"/>
              </a:pPr>
              <a:r>
                <a:rPr lang="en-US" sz="28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Binary cross entropy loss function</a:t>
              </a:r>
            </a:p>
            <a:p>
              <a:pPr marL="1485900" lvl="1" indent="-571500">
                <a:buFont typeface="Wingdings" pitchFamily="2" charset="2"/>
                <a:buChar char="ü"/>
              </a:pPr>
              <a:r>
                <a:rPr lang="en-US" sz="28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100 epochs</a:t>
              </a:r>
            </a:p>
            <a:p>
              <a:pPr marL="1485900" lvl="1" indent="-571500">
                <a:buFont typeface="Wingdings" pitchFamily="2" charset="2"/>
                <a:buChar char="ü"/>
              </a:pPr>
              <a:endParaRPr lang="en-US" sz="2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  <a:p>
              <a:r>
                <a:rPr lang="en-US" sz="28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  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86629AA-C84B-0A01-DBE4-6524D0AE9CAD}"/>
                </a:ext>
              </a:extLst>
            </p:cNvPr>
            <p:cNvSpPr txBox="1"/>
            <p:nvPr/>
          </p:nvSpPr>
          <p:spPr>
            <a:xfrm>
              <a:off x="0" y="4017617"/>
              <a:ext cx="928640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4"/>
                  </a:solidFill>
                  <a:latin typeface="Nunito Sans" pitchFamily="2" charset="77"/>
                </a:rPr>
                <a:t>Deep Learning</a:t>
              </a:r>
              <a:endParaRPr lang="en-US" dirty="0">
                <a:latin typeface="Nunito Sans" pitchFamily="2" charset="77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4D432C7-FAA6-526E-2D4A-752F8ABFF68D}"/>
              </a:ext>
            </a:extLst>
          </p:cNvPr>
          <p:cNvGrpSpPr/>
          <p:nvPr/>
        </p:nvGrpSpPr>
        <p:grpSpPr>
          <a:xfrm>
            <a:off x="0" y="9730459"/>
            <a:ext cx="23651308" cy="1342912"/>
            <a:chOff x="0" y="6838579"/>
            <a:chExt cx="23651308" cy="1342912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F1E4F84-C110-29F8-9D53-144EF90AB906}"/>
                </a:ext>
              </a:extLst>
            </p:cNvPr>
            <p:cNvSpPr txBox="1"/>
            <p:nvPr/>
          </p:nvSpPr>
          <p:spPr>
            <a:xfrm>
              <a:off x="0" y="6838579"/>
              <a:ext cx="11430000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4"/>
                  </a:solidFill>
                  <a:latin typeface="Nunito Sans" pitchFamily="2" charset="77"/>
                </a:rPr>
                <a:t>Hybrid Gradient Boosting and Neural Network</a:t>
              </a:r>
              <a:endParaRPr lang="en-US" dirty="0">
                <a:latin typeface="Nunito Sans" pitchFamily="2" charset="7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008BE0C-A372-4675-02C3-312A55DE2492}"/>
                </a:ext>
              </a:extLst>
            </p:cNvPr>
            <p:cNvSpPr txBox="1"/>
            <p:nvPr/>
          </p:nvSpPr>
          <p:spPr>
            <a:xfrm>
              <a:off x="261910" y="7658271"/>
              <a:ext cx="23389398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571500" indent="-571500">
                <a:buFont typeface="Wingdings" pitchFamily="2" charset="2"/>
                <a:buChar char="§"/>
              </a:pPr>
              <a:r>
                <a:rPr lang="en-US" sz="28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Once we find the best gradient boosting and neural network models, we can blend those two models and analyze</a:t>
              </a:r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D3F38D42-327E-2A3F-4A6C-D1DD0531BB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3149" y="7497791"/>
            <a:ext cx="15264671" cy="92097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95E0E50-2B63-EB77-C6D5-B404B4F6B11D}"/>
              </a:ext>
            </a:extLst>
          </p:cNvPr>
          <p:cNvSpPr txBox="1"/>
          <p:nvPr/>
        </p:nvSpPr>
        <p:spPr>
          <a:xfrm>
            <a:off x="261910" y="8426021"/>
            <a:ext cx="2381142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Wingdings" pitchFamily="2" charset="2"/>
              <a:buChar char="§"/>
            </a:pPr>
            <a:r>
              <a:rPr lang="en-US" sz="2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simple NN shows overfitting, thus optimization is also required for the number of neurons, activation function, and loss/cost functions</a:t>
            </a:r>
          </a:p>
        </p:txBody>
      </p:sp>
    </p:spTree>
    <p:extLst>
      <p:ext uri="{BB962C8B-B14F-4D97-AF65-F5344CB8AC3E}">
        <p14:creationId xmlns:p14="http://schemas.microsoft.com/office/powerpoint/2010/main" val="2763332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651196F-F636-ACF6-B8DE-BF09E0BEB848}"/>
              </a:ext>
            </a:extLst>
          </p:cNvPr>
          <p:cNvSpPr/>
          <p:nvPr/>
        </p:nvSpPr>
        <p:spPr>
          <a:xfrm>
            <a:off x="0" y="-386559"/>
            <a:ext cx="24384000" cy="12201993"/>
          </a:xfrm>
          <a:prstGeom prst="rect">
            <a:avLst/>
          </a:prstGeom>
          <a:solidFill>
            <a:srgbClr val="421C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8E2C97-B1CB-8E8F-4BB2-486E6EC6B4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11481" y="5714438"/>
            <a:ext cx="18288000" cy="1143562"/>
          </a:xfrm>
        </p:spPr>
        <p:txBody>
          <a:bodyPr>
            <a:normAutofit/>
          </a:bodyPr>
          <a:lstStyle/>
          <a:p>
            <a:r>
              <a:rPr lang="en-US" sz="7200" b="1" dirty="0">
                <a:solidFill>
                  <a:schemeClr val="accent6"/>
                </a:solidFill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77455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outdoor&#10;&#10;Description automatically generated">
            <a:extLst>
              <a:ext uri="{FF2B5EF4-FFF2-40B4-BE49-F238E27FC236}">
                <a16:creationId xmlns:a16="http://schemas.microsoft.com/office/drawing/2014/main" id="{AF38BBD7-C3A4-6517-883A-8898D35B357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349"/>
          <a:stretch/>
        </p:blipFill>
        <p:spPr>
          <a:xfrm>
            <a:off x="0" y="0"/>
            <a:ext cx="24384000" cy="1149070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2402AC2-5F6B-F609-4C52-6B93A6A7DF27}"/>
              </a:ext>
            </a:extLst>
          </p:cNvPr>
          <p:cNvSpPr/>
          <p:nvPr/>
        </p:nvSpPr>
        <p:spPr>
          <a:xfrm>
            <a:off x="0" y="8634335"/>
            <a:ext cx="24384000" cy="3567658"/>
          </a:xfrm>
          <a:prstGeom prst="rect">
            <a:avLst/>
          </a:prstGeom>
          <a:solidFill>
            <a:srgbClr val="421C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2DA5FCA-EBEB-43E3-A78B-0F6FCA3C9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618263"/>
            <a:ext cx="24383999" cy="1000383"/>
          </a:xfrm>
          <a:noFill/>
          <a:ln w="38100">
            <a:solidFill>
              <a:schemeClr val="bg1"/>
            </a:solidFill>
          </a:ln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6000" b="1" dirty="0">
                <a:solidFill>
                  <a:srgbClr val="FFFFFF"/>
                </a:solidFill>
              </a:rPr>
              <a:t>Leaving or Staying?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5F979D6-D6EF-5C29-506C-ABAB6CCFF2FF}"/>
              </a:ext>
            </a:extLst>
          </p:cNvPr>
          <p:cNvSpPr/>
          <p:nvPr/>
        </p:nvSpPr>
        <p:spPr>
          <a:xfrm>
            <a:off x="1039319" y="9114353"/>
            <a:ext cx="3507698" cy="68954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Nunito Sans" pitchFamily="2" charset="77"/>
              </a:rPr>
              <a:t>What to Solve?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8509CFB-9357-C4F3-EF8A-FCF5F7476439}"/>
              </a:ext>
            </a:extLst>
          </p:cNvPr>
          <p:cNvSpPr txBox="1"/>
          <p:nvPr/>
        </p:nvSpPr>
        <p:spPr>
          <a:xfrm>
            <a:off x="4838702" y="9157570"/>
            <a:ext cx="130301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America’s crisis in teacher shortage in public schools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13A2475-8DD3-2AFB-37D9-B9356F79504B}"/>
              </a:ext>
            </a:extLst>
          </p:cNvPr>
          <p:cNvSpPr/>
          <p:nvPr/>
        </p:nvSpPr>
        <p:spPr>
          <a:xfrm>
            <a:off x="1039319" y="10088714"/>
            <a:ext cx="3507697" cy="68954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Nunito Sans" pitchFamily="2" charset="77"/>
              </a:rPr>
              <a:t>How to Solve?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352C6A-2E62-8B5D-C21F-493EBB6D1F9B}"/>
              </a:ext>
            </a:extLst>
          </p:cNvPr>
          <p:cNvSpPr txBox="1"/>
          <p:nvPr/>
        </p:nvSpPr>
        <p:spPr>
          <a:xfrm>
            <a:off x="4751882" y="9835278"/>
            <a:ext cx="19632118" cy="2498826"/>
          </a:xfrm>
          <a:prstGeom prst="rect">
            <a:avLst/>
          </a:prstGeom>
          <a:solidFill>
            <a:srgbClr val="431C1D"/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accent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Use public-use survey data and a machine learning approach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accent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Identify the strongest predictors of the teacher’s retention rate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accent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Predict whether a teacher leaves or stays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6887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694DF7-AF9D-697C-FF5E-A69ECF29FE94}"/>
              </a:ext>
            </a:extLst>
          </p:cNvPr>
          <p:cNvSpPr txBox="1"/>
          <p:nvPr/>
        </p:nvSpPr>
        <p:spPr>
          <a:xfrm>
            <a:off x="1600200" y="3351946"/>
            <a:ext cx="8865577" cy="9048750"/>
          </a:xfrm>
          <a:prstGeom prst="rect">
            <a:avLst/>
          </a:prstGeom>
          <a:noFill/>
        </p:spPr>
        <p:txBody>
          <a:bodyPr wrap="square" anchor="t">
            <a:normAutofit/>
          </a:bodyPr>
          <a:lstStyle/>
          <a:p>
            <a:pPr marL="571500" indent="-571500">
              <a:spcAft>
                <a:spcPts val="600"/>
              </a:spcAft>
              <a:buFont typeface="Wingdings" pitchFamily="2" charset="2"/>
              <a:buChar char="§"/>
            </a:pP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National Center for Education Statistics (NCES) is collecting and analyzing data related to education in the U.S.</a:t>
            </a:r>
          </a:p>
          <a:p>
            <a:pPr marL="571500" indent="-571500">
              <a:spcAft>
                <a:spcPts val="600"/>
              </a:spcAft>
              <a:buFont typeface="Wingdings" pitchFamily="2" charset="2"/>
              <a:buChar char="§"/>
            </a:pP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NCES conducted SASS from 1997 to 2011 to study K-12 educator labor market</a:t>
            </a:r>
          </a:p>
          <a:p>
            <a:pPr marL="571500" indent="-571500">
              <a:spcAft>
                <a:spcPts val="600"/>
              </a:spcAft>
              <a:buFont typeface="Wingdings" pitchFamily="2" charset="2"/>
              <a:buChar char="§"/>
            </a:pP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SASS 1999-2000 is available for public-use</a:t>
            </a:r>
          </a:p>
          <a:p>
            <a:pPr marL="571500" indent="-571500">
              <a:spcAft>
                <a:spcPts val="600"/>
              </a:spcAft>
              <a:buFont typeface="Wingdings" pitchFamily="2" charset="2"/>
              <a:buChar char="§"/>
            </a:pP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TFS was conducted a year after(2000-2001) the SASS 1999-2000</a:t>
            </a:r>
          </a:p>
          <a:p>
            <a:pPr marL="571500" indent="-571500">
              <a:spcAft>
                <a:spcPts val="600"/>
              </a:spcAft>
              <a:buFont typeface="Wingdings" pitchFamily="2" charset="2"/>
              <a:buChar char="§"/>
            </a:pP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TFS determines how many teachers remained or left teaching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5A5F0F5-E168-2C55-59F6-E238D938171E}"/>
              </a:ext>
            </a:extLst>
          </p:cNvPr>
          <p:cNvSpPr txBox="1"/>
          <p:nvPr/>
        </p:nvSpPr>
        <p:spPr>
          <a:xfrm>
            <a:off x="12996944" y="3193684"/>
            <a:ext cx="11811303" cy="6130925"/>
          </a:xfrm>
          <a:prstGeom prst="rect">
            <a:avLst/>
          </a:prstGeom>
          <a:noFill/>
        </p:spPr>
        <p:txBody>
          <a:bodyPr wrap="square" anchor="t">
            <a:normAutofit/>
          </a:bodyPr>
          <a:lstStyle/>
          <a:p>
            <a:pPr marL="457200" indent="-457200">
              <a:spcAft>
                <a:spcPts val="600"/>
              </a:spcAft>
              <a:buFont typeface="Wingdings" pitchFamily="2" charset="2"/>
              <a:buChar char="§"/>
            </a:pP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SASS and TFS covered topics such as:</a:t>
            </a:r>
          </a:p>
          <a:p>
            <a:pPr marL="1485900" lvl="1" indent="-571500">
              <a:spcAft>
                <a:spcPts val="600"/>
              </a:spcAft>
              <a:buFont typeface="Wingdings" pitchFamily="2" charset="2"/>
              <a:buChar char="ü"/>
            </a:pP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teacher demand</a:t>
            </a:r>
          </a:p>
          <a:p>
            <a:pPr marL="1485900" lvl="1" indent="-571500">
              <a:spcAft>
                <a:spcPts val="600"/>
              </a:spcAft>
              <a:buFont typeface="Wingdings" pitchFamily="2" charset="2"/>
              <a:buChar char="ü"/>
            </a:pP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teacher and principal characteristics</a:t>
            </a:r>
          </a:p>
          <a:p>
            <a:pPr marL="1485900" lvl="1" indent="-571500">
              <a:spcAft>
                <a:spcPts val="600"/>
              </a:spcAft>
              <a:buFont typeface="Wingdings" pitchFamily="2" charset="2"/>
              <a:buChar char="ü"/>
            </a:pP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general school conditions, </a:t>
            </a:r>
          </a:p>
          <a:p>
            <a:pPr marL="1485900" lvl="1" indent="-571500">
              <a:spcAft>
                <a:spcPts val="600"/>
              </a:spcAft>
              <a:buFont typeface="Wingdings" pitchFamily="2" charset="2"/>
              <a:buChar char="ü"/>
            </a:pP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principals' and teachers' perceptions of school climate</a:t>
            </a:r>
          </a:p>
          <a:p>
            <a:pPr marL="1485900" lvl="1" indent="-571500">
              <a:spcAft>
                <a:spcPts val="600"/>
              </a:spcAft>
              <a:buFont typeface="Wingdings" pitchFamily="2" charset="2"/>
              <a:buChar char="ü"/>
            </a:pP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teacher compensation</a:t>
            </a:r>
          </a:p>
          <a:p>
            <a:pPr marL="1485900" lvl="1" indent="-571500">
              <a:spcAft>
                <a:spcPts val="600"/>
              </a:spcAft>
              <a:buFont typeface="Wingdings" pitchFamily="2" charset="2"/>
              <a:buChar char="ü"/>
            </a:pP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district hiring and retention practices </a:t>
            </a:r>
          </a:p>
          <a:p>
            <a:pPr marL="1485900" lvl="1" indent="-571500">
              <a:spcAft>
                <a:spcPts val="600"/>
              </a:spcAft>
              <a:buFont typeface="Wingdings" pitchFamily="2" charset="2"/>
              <a:buChar char="ü"/>
            </a:pP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basic characteristics of the student population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6C515C6-96F2-5B26-50DF-586722696530}"/>
              </a:ext>
            </a:extLst>
          </p:cNvPr>
          <p:cNvSpPr txBox="1">
            <a:spLocks/>
          </p:cNvSpPr>
          <p:nvPr/>
        </p:nvSpPr>
        <p:spPr>
          <a:xfrm>
            <a:off x="-1" y="0"/>
            <a:ext cx="18902597" cy="2637692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1828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0" i="0" kern="1200" spc="1200" baseline="0">
                <a:solidFill>
                  <a:schemeClr val="tx1"/>
                </a:solidFill>
                <a:latin typeface="Nunito Sans" pitchFamily="2" charset="77"/>
                <a:ea typeface="+mj-ea"/>
                <a:cs typeface="+mj-cs"/>
              </a:defRPr>
            </a:lvl1pPr>
          </a:lstStyle>
          <a:p>
            <a:r>
              <a:rPr lang="en-US" sz="5400" dirty="0"/>
              <a:t>NCES Data</a:t>
            </a:r>
            <a:br>
              <a:rPr lang="en-US" sz="5400" dirty="0"/>
            </a:br>
            <a:r>
              <a:rPr lang="en-US" sz="5400" dirty="0">
                <a:solidFill>
                  <a:schemeClr val="accent4"/>
                </a:solidFill>
              </a:rPr>
              <a:t>School and Staffing Survey (SASS)</a:t>
            </a:r>
            <a:br>
              <a:rPr lang="en-US" sz="5400" dirty="0">
                <a:solidFill>
                  <a:schemeClr val="accent4"/>
                </a:solidFill>
              </a:rPr>
            </a:br>
            <a:r>
              <a:rPr lang="en-US" sz="5400" dirty="0">
                <a:solidFill>
                  <a:schemeClr val="accent4"/>
                </a:solidFill>
              </a:rPr>
              <a:t>Teacher Follow-Up Survey (TFS)</a:t>
            </a:r>
          </a:p>
        </p:txBody>
      </p:sp>
    </p:spTree>
    <p:extLst>
      <p:ext uri="{BB962C8B-B14F-4D97-AF65-F5344CB8AC3E}">
        <p14:creationId xmlns:p14="http://schemas.microsoft.com/office/powerpoint/2010/main" val="7457370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7CA7398-8598-7293-203C-64BF34559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8065"/>
            <a:ext cx="13716000" cy="1558977"/>
          </a:xfrm>
        </p:spPr>
        <p:txBody>
          <a:bodyPr>
            <a:normAutofit/>
          </a:bodyPr>
          <a:lstStyle/>
          <a:p>
            <a:r>
              <a:rPr lang="en-US" sz="5400" dirty="0"/>
              <a:t>Data Integration</a:t>
            </a:r>
            <a:endParaRPr lang="en-US" sz="5400" dirty="0">
              <a:solidFill>
                <a:schemeClr val="accent4"/>
              </a:solidFill>
            </a:endParaRPr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8BDAF410-65CE-E6C2-6327-20008445FB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54874" y="3651218"/>
            <a:ext cx="3086100" cy="4160520"/>
          </a:xfrm>
          <a:prstGeom prst="rect">
            <a:avLst/>
          </a:prstGeom>
          <a:ln w="19050" cap="sq">
            <a:solidFill>
              <a:srgbClr val="421C1D">
                <a:alpha val="70000"/>
              </a:srgbClr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7478B88B-8DD5-6BE8-55D1-70695F45DB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74852" y="3679792"/>
            <a:ext cx="3116580" cy="4187190"/>
          </a:xfrm>
          <a:prstGeom prst="rect">
            <a:avLst/>
          </a:prstGeom>
          <a:ln w="19050" cap="sq">
            <a:solidFill>
              <a:srgbClr val="421C1D">
                <a:alpha val="70000"/>
              </a:srgbClr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FE0FEF2D-06D7-48B0-13D6-327208EE265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1501" y="3679792"/>
            <a:ext cx="3089910" cy="4145280"/>
          </a:xfrm>
          <a:prstGeom prst="rect">
            <a:avLst/>
          </a:prstGeom>
          <a:ln w="19050" cap="sq">
            <a:solidFill>
              <a:srgbClr val="421C1D">
                <a:alpha val="70000"/>
              </a:srgbClr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B693BDE8-8AA0-823C-0643-F40FBF0EF94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7952" y="1141088"/>
            <a:ext cx="3116580" cy="4189193"/>
          </a:xfrm>
          <a:prstGeom prst="rect">
            <a:avLst/>
          </a:prstGeom>
        </p:spPr>
      </p:pic>
      <p:pic>
        <p:nvPicPr>
          <p:cNvPr id="8" name="Picture 7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F0B29E22-BDD2-5808-990C-176F94E6C5E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3157" y="6774749"/>
            <a:ext cx="3117380" cy="419807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F844EB9-E963-958E-0287-CBA74329B4EB}"/>
              </a:ext>
            </a:extLst>
          </p:cNvPr>
          <p:cNvSpPr/>
          <p:nvPr/>
        </p:nvSpPr>
        <p:spPr>
          <a:xfrm>
            <a:off x="8041965" y="8667452"/>
            <a:ext cx="2693372" cy="4044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‘CNTLNUM’</a:t>
            </a:r>
          </a:p>
          <a:p>
            <a:pPr algn="ctr"/>
            <a:r>
              <a:rPr lang="en-US" sz="2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‘SCHCNTL’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BCE2BB-1191-BFC0-3B2D-42EC77BA8937}"/>
              </a:ext>
            </a:extLst>
          </p:cNvPr>
          <p:cNvSpPr/>
          <p:nvPr/>
        </p:nvSpPr>
        <p:spPr>
          <a:xfrm>
            <a:off x="11996601" y="8626311"/>
            <a:ext cx="2693372" cy="4044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‘SCHCNTL’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83EA3C4-3610-E66D-D065-4DAA919C0DEB}"/>
              </a:ext>
            </a:extLst>
          </p:cNvPr>
          <p:cNvSpPr/>
          <p:nvPr/>
        </p:nvSpPr>
        <p:spPr>
          <a:xfrm>
            <a:off x="15987450" y="8626311"/>
            <a:ext cx="2693372" cy="4044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‘SCHCNTL’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78EA037-4B3B-3163-12A0-AB2350782B33}"/>
              </a:ext>
            </a:extLst>
          </p:cNvPr>
          <p:cNvSpPr txBox="1"/>
          <p:nvPr/>
        </p:nvSpPr>
        <p:spPr>
          <a:xfrm>
            <a:off x="18680822" y="6421582"/>
            <a:ext cx="29230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41414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3,640 Teachers</a:t>
            </a:r>
          </a:p>
          <a:p>
            <a:pPr algn="ctr"/>
            <a:r>
              <a:rPr lang="en-US" sz="2400" dirty="0">
                <a:solidFill>
                  <a:srgbClr val="41414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151 Features</a:t>
            </a:r>
          </a:p>
        </p:txBody>
      </p:sp>
      <p:sp>
        <p:nvSpPr>
          <p:cNvPr id="13" name="Snip Single Corner Rectangle 12">
            <a:extLst>
              <a:ext uri="{FF2B5EF4-FFF2-40B4-BE49-F238E27FC236}">
                <a16:creationId xmlns:a16="http://schemas.microsoft.com/office/drawing/2014/main" id="{91B3AA5B-B16D-4059-6426-00BFFB7C9F66}"/>
              </a:ext>
            </a:extLst>
          </p:cNvPr>
          <p:cNvSpPr/>
          <p:nvPr/>
        </p:nvSpPr>
        <p:spPr>
          <a:xfrm>
            <a:off x="6000344" y="1869995"/>
            <a:ext cx="2923082" cy="967419"/>
          </a:xfrm>
          <a:prstGeom prst="snip1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>
                <a:solidFill>
                  <a:schemeClr val="accent6"/>
                </a:solidFill>
              </a:rPr>
              <a:t>Label: </a:t>
            </a:r>
          </a:p>
          <a:p>
            <a:r>
              <a:rPr lang="en-US" sz="3200" dirty="0">
                <a:solidFill>
                  <a:schemeClr val="accent6"/>
                </a:solidFill>
              </a:rPr>
              <a:t>Former Teacher</a:t>
            </a:r>
          </a:p>
        </p:txBody>
      </p:sp>
      <p:sp>
        <p:nvSpPr>
          <p:cNvPr id="14" name="Snip Single Corner Rectangle 13">
            <a:extLst>
              <a:ext uri="{FF2B5EF4-FFF2-40B4-BE49-F238E27FC236}">
                <a16:creationId xmlns:a16="http://schemas.microsoft.com/office/drawing/2014/main" id="{D57C7AD2-30C3-1BAB-2DC5-C88701EA3C03}"/>
              </a:ext>
            </a:extLst>
          </p:cNvPr>
          <p:cNvSpPr/>
          <p:nvPr/>
        </p:nvSpPr>
        <p:spPr>
          <a:xfrm>
            <a:off x="5704983" y="9805420"/>
            <a:ext cx="2923082" cy="972508"/>
          </a:xfrm>
          <a:prstGeom prst="snip1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>
                <a:solidFill>
                  <a:schemeClr val="accent6"/>
                </a:solidFill>
              </a:rPr>
              <a:t>Label: </a:t>
            </a:r>
          </a:p>
          <a:p>
            <a:r>
              <a:rPr lang="en-US" sz="3200" dirty="0">
                <a:solidFill>
                  <a:schemeClr val="accent6"/>
                </a:solidFill>
              </a:rPr>
              <a:t>Current Teacher</a:t>
            </a:r>
          </a:p>
        </p:txBody>
      </p:sp>
      <p:sp>
        <p:nvSpPr>
          <p:cNvPr id="15" name="Cross 14">
            <a:extLst>
              <a:ext uri="{FF2B5EF4-FFF2-40B4-BE49-F238E27FC236}">
                <a16:creationId xmlns:a16="http://schemas.microsoft.com/office/drawing/2014/main" id="{8824F89B-BB62-A5CA-CB8F-BA73F4122162}"/>
              </a:ext>
            </a:extLst>
          </p:cNvPr>
          <p:cNvSpPr/>
          <p:nvPr/>
        </p:nvSpPr>
        <p:spPr>
          <a:xfrm>
            <a:off x="7051776" y="5810035"/>
            <a:ext cx="659016" cy="563514"/>
          </a:xfrm>
          <a:prstGeom prst="plus">
            <a:avLst>
              <a:gd name="adj" fmla="val 34506"/>
            </a:avLst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Cross 15">
            <a:extLst>
              <a:ext uri="{FF2B5EF4-FFF2-40B4-BE49-F238E27FC236}">
                <a16:creationId xmlns:a16="http://schemas.microsoft.com/office/drawing/2014/main" id="{F3817907-FF8A-A715-FBEC-1FC8E881112F}"/>
              </a:ext>
            </a:extLst>
          </p:cNvPr>
          <p:cNvSpPr/>
          <p:nvPr/>
        </p:nvSpPr>
        <p:spPr>
          <a:xfrm>
            <a:off x="11022120" y="5752432"/>
            <a:ext cx="659016" cy="563514"/>
          </a:xfrm>
          <a:prstGeom prst="plus">
            <a:avLst>
              <a:gd name="adj" fmla="val 34506"/>
            </a:avLst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Cross 16">
            <a:extLst>
              <a:ext uri="{FF2B5EF4-FFF2-40B4-BE49-F238E27FC236}">
                <a16:creationId xmlns:a16="http://schemas.microsoft.com/office/drawing/2014/main" id="{F52FD276-A7FD-5CAA-72C4-87300AA234B8}"/>
              </a:ext>
            </a:extLst>
          </p:cNvPr>
          <p:cNvSpPr/>
          <p:nvPr/>
        </p:nvSpPr>
        <p:spPr>
          <a:xfrm>
            <a:off x="14984161" y="5731478"/>
            <a:ext cx="659016" cy="563514"/>
          </a:xfrm>
          <a:prstGeom prst="plus">
            <a:avLst>
              <a:gd name="adj" fmla="val 34506"/>
            </a:avLst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3C2826F-4E4A-956B-1F11-EEBA2C3D6A8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184193" y="4563365"/>
            <a:ext cx="1916340" cy="191634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0A0B21F-1330-5262-7327-48CC6471E9D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692717" y="5854130"/>
            <a:ext cx="707053" cy="707053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268CC6FA-3C2D-25D8-02A0-DDDDCA61D917}"/>
              </a:ext>
            </a:extLst>
          </p:cNvPr>
          <p:cNvSpPr txBox="1"/>
          <p:nvPr/>
        </p:nvSpPr>
        <p:spPr>
          <a:xfrm>
            <a:off x="4270572" y="5367128"/>
            <a:ext cx="15055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rgbClr val="41414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(1679, 404)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F80A2C9-A39A-5959-07CC-7133D9C81C60}"/>
              </a:ext>
            </a:extLst>
          </p:cNvPr>
          <p:cNvSpPr txBox="1"/>
          <p:nvPr/>
        </p:nvSpPr>
        <p:spPr>
          <a:xfrm>
            <a:off x="4293476" y="10997647"/>
            <a:ext cx="15055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rgbClr val="41414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(2477, 618)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B0789E3-8EEB-2717-E64B-ABCA77098A0B}"/>
              </a:ext>
            </a:extLst>
          </p:cNvPr>
          <p:cNvSpPr txBox="1"/>
          <p:nvPr/>
        </p:nvSpPr>
        <p:spPr>
          <a:xfrm>
            <a:off x="8490012" y="7913412"/>
            <a:ext cx="17972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rgbClr val="41414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(42086, 1335)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CD232C4-3563-457A-7A54-C088F1B70963}"/>
              </a:ext>
            </a:extLst>
          </p:cNvPr>
          <p:cNvSpPr txBox="1"/>
          <p:nvPr/>
        </p:nvSpPr>
        <p:spPr>
          <a:xfrm>
            <a:off x="12590519" y="7913412"/>
            <a:ext cx="15055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rgbClr val="41414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(8432, 814)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B553866-A90A-50EC-C9A8-2DCCAF610188}"/>
              </a:ext>
            </a:extLst>
          </p:cNvPr>
          <p:cNvSpPr txBox="1"/>
          <p:nvPr/>
        </p:nvSpPr>
        <p:spPr>
          <a:xfrm>
            <a:off x="16545156" y="7866982"/>
            <a:ext cx="15055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rgbClr val="41414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(8524, 473)</a:t>
            </a:r>
          </a:p>
        </p:txBody>
      </p:sp>
    </p:spTree>
    <p:extLst>
      <p:ext uri="{BB962C8B-B14F-4D97-AF65-F5344CB8AC3E}">
        <p14:creationId xmlns:p14="http://schemas.microsoft.com/office/powerpoint/2010/main" val="815031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4E1CCF5-70B6-5734-E45C-FFC6B3325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5364918" cy="1558977"/>
          </a:xfrm>
        </p:spPr>
        <p:txBody>
          <a:bodyPr>
            <a:normAutofit fontScale="90000"/>
          </a:bodyPr>
          <a:lstStyle/>
          <a:p>
            <a:r>
              <a:rPr lang="en-US" dirty="0"/>
              <a:t>Exploratory Data Analysis</a:t>
            </a:r>
            <a:br>
              <a:rPr lang="en-US" dirty="0"/>
            </a:br>
            <a:r>
              <a:rPr lang="en-US" dirty="0">
                <a:solidFill>
                  <a:schemeClr val="accent4"/>
                </a:solidFill>
              </a:rPr>
              <a:t>How many teachers and schools?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C4480AF-F205-2516-B172-25F4A465B390}"/>
              </a:ext>
            </a:extLst>
          </p:cNvPr>
          <p:cNvSpPr txBox="1"/>
          <p:nvPr/>
        </p:nvSpPr>
        <p:spPr>
          <a:xfrm>
            <a:off x="509665" y="7769335"/>
            <a:ext cx="9278912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itchFamily="2" charset="2"/>
              <a:buChar char="§"/>
            </a:pP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Initially, 42,086 public teachers from SASS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4,156(10%) of the teachers participated in TFS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Among 4,156 teachers, some teachers do not have associated principal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2,477 current, 1,679 former teachers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95C33F6-24E2-79A7-A860-E0FBCC0BCAF3}"/>
              </a:ext>
            </a:extLst>
          </p:cNvPr>
          <p:cNvGrpSpPr/>
          <p:nvPr/>
        </p:nvGrpSpPr>
        <p:grpSpPr>
          <a:xfrm>
            <a:off x="1973705" y="2175395"/>
            <a:ext cx="6510583" cy="5101498"/>
            <a:chOff x="1973705" y="2175395"/>
            <a:chExt cx="6510583" cy="5101498"/>
          </a:xfrm>
        </p:grpSpPr>
        <p:pic>
          <p:nvPicPr>
            <p:cNvPr id="4" name="Picture 3" descr="Chart, bar chart&#10;&#10;Description automatically generated">
              <a:extLst>
                <a:ext uri="{FF2B5EF4-FFF2-40B4-BE49-F238E27FC236}">
                  <a16:creationId xmlns:a16="http://schemas.microsoft.com/office/drawing/2014/main" id="{5A9D6DD8-41BC-F7A7-1597-8F36E19B60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73705" y="2186801"/>
              <a:ext cx="6510583" cy="5090092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C2A1CAF-6134-3AD5-7F6B-B67520F76D8A}"/>
                </a:ext>
              </a:extLst>
            </p:cNvPr>
            <p:cNvSpPr txBox="1"/>
            <p:nvPr/>
          </p:nvSpPr>
          <p:spPr>
            <a:xfrm>
              <a:off x="2560638" y="2175395"/>
              <a:ext cx="5923650" cy="461665"/>
            </a:xfrm>
            <a:prstGeom prst="rect">
              <a:avLst/>
            </a:prstGeom>
            <a:solidFill>
              <a:schemeClr val="tx2"/>
            </a:solidFill>
            <a:ln w="2540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Ratio of Teachers Participation in TFS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98388515-B6B4-8BA2-2B39-29FAA63DF6CA}"/>
              </a:ext>
            </a:extLst>
          </p:cNvPr>
          <p:cNvGrpSpPr/>
          <p:nvPr/>
        </p:nvGrpSpPr>
        <p:grpSpPr>
          <a:xfrm>
            <a:off x="13396277" y="1731639"/>
            <a:ext cx="7503271" cy="6561563"/>
            <a:chOff x="13396277" y="1731639"/>
            <a:chExt cx="7503271" cy="6561563"/>
          </a:xfrm>
        </p:grpSpPr>
        <p:pic>
          <p:nvPicPr>
            <p:cNvPr id="6" name="Picture 5" descr="Chart, pie chart&#10;&#10;Description automatically generated">
              <a:extLst>
                <a:ext uri="{FF2B5EF4-FFF2-40B4-BE49-F238E27FC236}">
                  <a16:creationId xmlns:a16="http://schemas.microsoft.com/office/drawing/2014/main" id="{BF64EA98-4CC4-1307-1B0B-649FF5DA780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1417"/>
            <a:stretch/>
          </p:blipFill>
          <p:spPr>
            <a:xfrm>
              <a:off x="13396277" y="1940091"/>
              <a:ext cx="7503271" cy="6353111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45E9115-E787-F99C-09B3-1275491064C0}"/>
                </a:ext>
              </a:extLst>
            </p:cNvPr>
            <p:cNvSpPr txBox="1"/>
            <p:nvPr/>
          </p:nvSpPr>
          <p:spPr>
            <a:xfrm>
              <a:off x="13944255" y="1731639"/>
              <a:ext cx="5923650" cy="461665"/>
            </a:xfrm>
            <a:prstGeom prst="rect">
              <a:avLst/>
            </a:prstGeom>
            <a:solidFill>
              <a:schemeClr val="tx2"/>
            </a:solidFill>
            <a:ln w="2540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Number of Teachers per School</a:t>
              </a: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BE2D8679-59DE-C4F6-DBB5-4A61D1FEC338}"/>
              </a:ext>
            </a:extLst>
          </p:cNvPr>
          <p:cNvSpPr txBox="1"/>
          <p:nvPr/>
        </p:nvSpPr>
        <p:spPr>
          <a:xfrm>
            <a:off x="13396277" y="7769335"/>
            <a:ext cx="9053775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itchFamily="2" charset="2"/>
              <a:buChar char="§"/>
            </a:pP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Total 3,640 teachers working for 2,838 schools are analyzed,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Average 1.28 teachers per school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76.6% of schools has 1 teacher participated in SASS and TFS</a:t>
            </a:r>
          </a:p>
        </p:txBody>
      </p:sp>
    </p:spTree>
    <p:extLst>
      <p:ext uri="{BB962C8B-B14F-4D97-AF65-F5344CB8AC3E}">
        <p14:creationId xmlns:p14="http://schemas.microsoft.com/office/powerpoint/2010/main" val="29626617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EAABB791-DC17-A0DF-1A02-F68DDEFFF7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18902597" cy="1558977"/>
          </a:xfrm>
        </p:spPr>
        <p:txBody>
          <a:bodyPr>
            <a:normAutofit fontScale="90000"/>
          </a:bodyPr>
          <a:lstStyle/>
          <a:p>
            <a:r>
              <a:rPr lang="en-US" dirty="0"/>
              <a:t>Exploratory Data Analysis</a:t>
            </a:r>
            <a:br>
              <a:rPr lang="en-US" dirty="0"/>
            </a:br>
            <a:r>
              <a:rPr lang="en-US" dirty="0">
                <a:solidFill>
                  <a:schemeClr val="accent4"/>
                </a:solidFill>
              </a:rPr>
              <a:t>Teachers Gender and Race/Ethnicity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E4C9501-247B-EA28-A633-BC69CB47F968}"/>
              </a:ext>
            </a:extLst>
          </p:cNvPr>
          <p:cNvSpPr txBox="1"/>
          <p:nvPr/>
        </p:nvSpPr>
        <p:spPr>
          <a:xfrm>
            <a:off x="927662" y="9337315"/>
            <a:ext cx="10518306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itchFamily="2" charset="2"/>
              <a:buChar char="§"/>
            </a:pP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Female teachers are 2/3 of the teacher samples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Turnover rate is higher for male teachers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757700-9A26-0CCF-B2D9-6B86D23DA8C0}"/>
              </a:ext>
            </a:extLst>
          </p:cNvPr>
          <p:cNvSpPr txBox="1"/>
          <p:nvPr/>
        </p:nvSpPr>
        <p:spPr>
          <a:xfrm>
            <a:off x="12759130" y="8732013"/>
            <a:ext cx="10319531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itchFamily="2" charset="2"/>
              <a:buChar char="§"/>
            </a:pP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White(Non-Hispanic) teachers are the majority race/ethnicity compared to Hispanic, Black, American Indian or Alaska Native, and Asian or Pacific Islander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Turnover rate is higher for White teachers</a:t>
            </a:r>
          </a:p>
          <a:p>
            <a:pPr marL="457200" indent="-457200">
              <a:buFont typeface="Wingdings" pitchFamily="2" charset="2"/>
              <a:buChar char="§"/>
            </a:pPr>
            <a:endParaRPr lang="en-US" sz="3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6" name="Picture 5" descr="Chart, pie chart, sunburst chart&#10;&#10;Description automatically generated">
            <a:extLst>
              <a:ext uri="{FF2B5EF4-FFF2-40B4-BE49-F238E27FC236}">
                <a16:creationId xmlns:a16="http://schemas.microsoft.com/office/drawing/2014/main" id="{F0A110DB-93C1-41F1-14CD-0D70545FA68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279" r="52297" b="9547"/>
          <a:stretch/>
        </p:blipFill>
        <p:spPr>
          <a:xfrm>
            <a:off x="2080601" y="2553359"/>
            <a:ext cx="8212428" cy="6453320"/>
          </a:xfrm>
          <a:prstGeom prst="rect">
            <a:avLst/>
          </a:prstGeom>
        </p:spPr>
      </p:pic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D368E3F1-98DB-9A38-192C-E385D95B208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316" t="13809" b="16178"/>
          <a:stretch/>
        </p:blipFill>
        <p:spPr>
          <a:xfrm>
            <a:off x="13577827" y="2422664"/>
            <a:ext cx="7314223" cy="630934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6CF1355-E9A9-31F5-18F9-829DE7976CE5}"/>
              </a:ext>
            </a:extLst>
          </p:cNvPr>
          <p:cNvSpPr txBox="1"/>
          <p:nvPr/>
        </p:nvSpPr>
        <p:spPr>
          <a:xfrm>
            <a:off x="14090973" y="1960999"/>
            <a:ext cx="5923650" cy="461665"/>
          </a:xfrm>
          <a:prstGeom prst="rect">
            <a:avLst/>
          </a:prstGeom>
          <a:solidFill>
            <a:schemeClr val="tx2"/>
          </a:solidFill>
          <a:ln w="254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Race/Ethnicity – White, Non-White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B71C93B-C6C1-1D3C-DBF3-B51458CDB6B0}"/>
              </a:ext>
            </a:extLst>
          </p:cNvPr>
          <p:cNvSpPr txBox="1"/>
          <p:nvPr/>
        </p:nvSpPr>
        <p:spPr>
          <a:xfrm>
            <a:off x="3975651" y="2065355"/>
            <a:ext cx="4059805" cy="461665"/>
          </a:xfrm>
          <a:prstGeom prst="rect">
            <a:avLst/>
          </a:prstGeom>
          <a:solidFill>
            <a:schemeClr val="tx2"/>
          </a:solidFill>
          <a:ln w="254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Gender – Female, Male</a:t>
            </a:r>
          </a:p>
        </p:txBody>
      </p:sp>
    </p:spTree>
    <p:extLst>
      <p:ext uri="{BB962C8B-B14F-4D97-AF65-F5344CB8AC3E}">
        <p14:creationId xmlns:p14="http://schemas.microsoft.com/office/powerpoint/2010/main" val="24619867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068409BC-34CF-ED5A-322D-DD91523C9C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5364918" cy="1558977"/>
          </a:xfrm>
        </p:spPr>
        <p:txBody>
          <a:bodyPr>
            <a:normAutofit fontScale="90000"/>
          </a:bodyPr>
          <a:lstStyle/>
          <a:p>
            <a:r>
              <a:rPr lang="en-US" dirty="0"/>
              <a:t>Exploratory Data Analysis</a:t>
            </a:r>
            <a:br>
              <a:rPr lang="en-US" dirty="0"/>
            </a:br>
            <a:r>
              <a:rPr lang="en-US" dirty="0">
                <a:solidFill>
                  <a:schemeClr val="accent4"/>
                </a:solidFill>
              </a:rPr>
              <a:t>Teaching Experiences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3A94B67-B0DC-C418-9432-7AC12B0511C3}"/>
              </a:ext>
            </a:extLst>
          </p:cNvPr>
          <p:cNvSpPr txBox="1"/>
          <p:nvPr/>
        </p:nvSpPr>
        <p:spPr>
          <a:xfrm>
            <a:off x="13295958" y="9330273"/>
            <a:ext cx="956892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itchFamily="2" charset="2"/>
              <a:buChar char="§"/>
            </a:pP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Teachers taught STEM subjects are small, 16%, but have higher turnover rate</a:t>
            </a:r>
          </a:p>
          <a:p>
            <a:pPr marL="457200" indent="-457200">
              <a:buFont typeface="Wingdings" pitchFamily="2" charset="2"/>
              <a:buChar char="§"/>
            </a:pPr>
            <a:endParaRPr lang="en-US" sz="3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B3BC27-BACE-B16D-6658-3381D67C3FDE}"/>
              </a:ext>
            </a:extLst>
          </p:cNvPr>
          <p:cNvSpPr txBox="1"/>
          <p:nvPr/>
        </p:nvSpPr>
        <p:spPr>
          <a:xfrm>
            <a:off x="2713177" y="9267879"/>
            <a:ext cx="7649773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itchFamily="2" charset="2"/>
              <a:buChar char="§"/>
            </a:pP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Teachers working more than 3 years have significantly higher turnover rate than new teachers</a:t>
            </a:r>
            <a:endParaRPr lang="en-US" dirty="0"/>
          </a:p>
          <a:p>
            <a:pPr marL="457200" indent="-457200">
              <a:buFont typeface="Wingdings" pitchFamily="2" charset="2"/>
              <a:buChar char="§"/>
            </a:pPr>
            <a:endParaRPr lang="en-US" sz="3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DE85DFD7-D71C-CD42-BF09-17888A80864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912" t="13225" r="2206" b="16346"/>
          <a:stretch/>
        </p:blipFill>
        <p:spPr>
          <a:xfrm>
            <a:off x="13590647" y="2736555"/>
            <a:ext cx="7290357" cy="6296218"/>
          </a:xfrm>
          <a:prstGeom prst="rect">
            <a:avLst/>
          </a:prstGeom>
        </p:spPr>
      </p:pic>
      <p:pic>
        <p:nvPicPr>
          <p:cNvPr id="7" name="Picture 6" descr="Chart, box and whisker chart&#10;&#10;Description automatically generated">
            <a:extLst>
              <a:ext uri="{FF2B5EF4-FFF2-40B4-BE49-F238E27FC236}">
                <a16:creationId xmlns:a16="http://schemas.microsoft.com/office/drawing/2014/main" id="{618B87A4-A9A7-4046-A6D1-0D4E010626C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686" t="14200" r="2524" b="15371"/>
          <a:stretch/>
        </p:blipFill>
        <p:spPr>
          <a:xfrm>
            <a:off x="2713177" y="2680207"/>
            <a:ext cx="6855545" cy="629621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29043C7-4027-F942-500B-6B17074CDF48}"/>
              </a:ext>
            </a:extLst>
          </p:cNvPr>
          <p:cNvSpPr txBox="1"/>
          <p:nvPr/>
        </p:nvSpPr>
        <p:spPr>
          <a:xfrm>
            <a:off x="4111046" y="2218542"/>
            <a:ext cx="4059805" cy="461665"/>
          </a:xfrm>
          <a:prstGeom prst="rect">
            <a:avLst/>
          </a:prstGeom>
          <a:solidFill>
            <a:schemeClr val="tx2"/>
          </a:solidFill>
          <a:ln w="254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New Teacher Flag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4AF5CB5-78C1-974D-177E-4587918FAC94}"/>
              </a:ext>
            </a:extLst>
          </p:cNvPr>
          <p:cNvSpPr txBox="1"/>
          <p:nvPr/>
        </p:nvSpPr>
        <p:spPr>
          <a:xfrm>
            <a:off x="14815280" y="2354402"/>
            <a:ext cx="4908036" cy="461665"/>
          </a:xfrm>
          <a:prstGeom prst="rect">
            <a:avLst/>
          </a:prstGeom>
          <a:solidFill>
            <a:schemeClr val="tx2"/>
          </a:solidFill>
          <a:ln w="254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Teaching Assignment Field</a:t>
            </a:r>
          </a:p>
        </p:txBody>
      </p:sp>
    </p:spTree>
    <p:extLst>
      <p:ext uri="{BB962C8B-B14F-4D97-AF65-F5344CB8AC3E}">
        <p14:creationId xmlns:p14="http://schemas.microsoft.com/office/powerpoint/2010/main" val="369184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CF2179BE-A534-2E5B-AD8C-D2FD95D3E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3716000" cy="1558977"/>
          </a:xfrm>
        </p:spPr>
        <p:txBody>
          <a:bodyPr>
            <a:normAutofit fontScale="90000"/>
          </a:bodyPr>
          <a:lstStyle/>
          <a:p>
            <a:r>
              <a:rPr lang="en-US" dirty="0"/>
              <a:t>Machine Learning Approach</a:t>
            </a:r>
            <a:br>
              <a:rPr lang="en-US" dirty="0"/>
            </a:br>
            <a:r>
              <a:rPr lang="en-US" dirty="0">
                <a:solidFill>
                  <a:schemeClr val="accent4"/>
                </a:solidFill>
              </a:rPr>
              <a:t>Learning Process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BE87DD-B31C-65D8-00AE-D5C9690ECC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8019" y="4317168"/>
            <a:ext cx="2540000" cy="2540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BDA2454-43DC-44A0-5F4F-8CF4A82DB0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28131" y="5287364"/>
            <a:ext cx="2540000" cy="254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4ECEF1A-E06E-592C-2C41-3B15F3A29D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46655" y="5287364"/>
            <a:ext cx="2540000" cy="2540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5992D53-02A0-B0E0-8642-1F057636E23F}"/>
              </a:ext>
            </a:extLst>
          </p:cNvPr>
          <p:cNvSpPr/>
          <p:nvPr/>
        </p:nvSpPr>
        <p:spPr>
          <a:xfrm>
            <a:off x="19128283" y="4309671"/>
            <a:ext cx="3507698" cy="977693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Nunito Sans" pitchFamily="2" charset="77"/>
              </a:rPr>
              <a:t>Current Teacher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FEBE41A-786A-17E1-0950-F6227BDD9022}"/>
              </a:ext>
            </a:extLst>
          </p:cNvPr>
          <p:cNvSpPr/>
          <p:nvPr/>
        </p:nvSpPr>
        <p:spPr>
          <a:xfrm>
            <a:off x="19128283" y="7050373"/>
            <a:ext cx="3507698" cy="977693"/>
          </a:xfrm>
          <a:prstGeom prst="rect">
            <a:avLst/>
          </a:prstGeom>
          <a:solidFill>
            <a:schemeClr val="bg1"/>
          </a:solidFill>
          <a:ln w="38100"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2">
                    <a:lumMod val="10000"/>
                  </a:schemeClr>
                </a:solidFill>
                <a:latin typeface="Nunito Sans" pitchFamily="2" charset="77"/>
              </a:rPr>
              <a:t>Former Teacher</a:t>
            </a:r>
          </a:p>
        </p:txBody>
      </p:sp>
      <p:cxnSp>
        <p:nvCxnSpPr>
          <p:cNvPr id="9" name="Elbow Connector 8">
            <a:extLst>
              <a:ext uri="{FF2B5EF4-FFF2-40B4-BE49-F238E27FC236}">
                <a16:creationId xmlns:a16="http://schemas.microsoft.com/office/drawing/2014/main" id="{68A0C4C1-EFEC-8FE6-6A1D-074EE5DC69AC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17699638" y="5639631"/>
            <a:ext cx="2857293" cy="1259174"/>
          </a:xfrm>
          <a:prstGeom prst="bentConnector2">
            <a:avLst/>
          </a:prstGeom>
          <a:ln w="38100">
            <a:solidFill>
              <a:schemeClr val="bg2">
                <a:lumMod val="1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F78A4E5-0AE4-B8D6-4F77-FA05B0ED9B8C}"/>
              </a:ext>
            </a:extLst>
          </p:cNvPr>
          <p:cNvCxnSpPr>
            <a:cxnSpLocks/>
          </p:cNvCxnSpPr>
          <p:nvPr/>
        </p:nvCxnSpPr>
        <p:spPr>
          <a:xfrm flipV="1">
            <a:off x="18498697" y="7670801"/>
            <a:ext cx="629587" cy="27065"/>
          </a:xfrm>
          <a:prstGeom prst="line">
            <a:avLst/>
          </a:prstGeom>
          <a:ln w="3810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E0679D53-EB7C-74A2-2DAC-13E2D23F0971}"/>
              </a:ext>
            </a:extLst>
          </p:cNvPr>
          <p:cNvSpPr/>
          <p:nvPr/>
        </p:nvSpPr>
        <p:spPr>
          <a:xfrm>
            <a:off x="6990413" y="3866631"/>
            <a:ext cx="7884827" cy="5051685"/>
          </a:xfrm>
          <a:prstGeom prst="roundRect">
            <a:avLst/>
          </a:prstGeom>
          <a:solidFill>
            <a:schemeClr val="accent6">
              <a:alpha val="28000"/>
            </a:schemeClr>
          </a:solidFill>
          <a:ln w="38100" cmpd="thickThin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Pentagon 11">
            <a:extLst>
              <a:ext uri="{FF2B5EF4-FFF2-40B4-BE49-F238E27FC236}">
                <a16:creationId xmlns:a16="http://schemas.microsoft.com/office/drawing/2014/main" id="{CE754E7C-73C8-3F77-148D-A6109C96643C}"/>
              </a:ext>
            </a:extLst>
          </p:cNvPr>
          <p:cNvSpPr/>
          <p:nvPr/>
        </p:nvSpPr>
        <p:spPr>
          <a:xfrm>
            <a:off x="9198132" y="9531246"/>
            <a:ext cx="6295869" cy="1558977"/>
          </a:xfrm>
          <a:prstGeom prst="homePlate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solidFill>
                <a:schemeClr val="accent6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dirty="0">
                <a:solidFill>
                  <a:schemeClr val="accent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Feature Engineering</a:t>
            </a:r>
          </a:p>
          <a:p>
            <a:pPr marL="571500" indent="-571500">
              <a:buFont typeface="Wingdings" pitchFamily="2" charset="2"/>
              <a:buChar char="ü"/>
            </a:pPr>
            <a:r>
              <a:rPr lang="en-US" sz="2800" dirty="0">
                <a:solidFill>
                  <a:schemeClr val="accent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Correlation Filtering</a:t>
            </a:r>
          </a:p>
          <a:p>
            <a:pPr marL="571500" indent="-571500">
              <a:buFont typeface="Wingdings" pitchFamily="2" charset="2"/>
              <a:buChar char="ü"/>
            </a:pPr>
            <a:r>
              <a:rPr lang="en-US" sz="2800" dirty="0">
                <a:solidFill>
                  <a:schemeClr val="accent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Shrinkage Methods</a:t>
            </a:r>
          </a:p>
          <a:p>
            <a:endParaRPr lang="en-US" dirty="0">
              <a:solidFill>
                <a:schemeClr val="accent6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3" name="Pentagon 12">
            <a:extLst>
              <a:ext uri="{FF2B5EF4-FFF2-40B4-BE49-F238E27FC236}">
                <a16:creationId xmlns:a16="http://schemas.microsoft.com/office/drawing/2014/main" id="{B06B9AA5-2EE6-468B-67C8-6A0D66986326}"/>
              </a:ext>
            </a:extLst>
          </p:cNvPr>
          <p:cNvSpPr/>
          <p:nvPr/>
        </p:nvSpPr>
        <p:spPr>
          <a:xfrm>
            <a:off x="12798268" y="1591459"/>
            <a:ext cx="6993746" cy="1558976"/>
          </a:xfrm>
          <a:prstGeom prst="homePlate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solidFill>
                <a:schemeClr val="accent6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dirty="0">
                <a:solidFill>
                  <a:schemeClr val="accent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Classification with ML Models</a:t>
            </a:r>
          </a:p>
          <a:p>
            <a:pPr marL="457200" indent="-457200">
              <a:buFont typeface="Wingdings" pitchFamily="2" charset="2"/>
              <a:buChar char="ü"/>
            </a:pPr>
            <a:r>
              <a:rPr lang="en-US" sz="2800" dirty="0">
                <a:solidFill>
                  <a:schemeClr val="accent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Modeling</a:t>
            </a:r>
          </a:p>
          <a:p>
            <a:pPr marL="457200" indent="-457200">
              <a:buFont typeface="Wingdings" pitchFamily="2" charset="2"/>
              <a:buChar char="ü"/>
            </a:pPr>
            <a:r>
              <a:rPr lang="en-US" sz="2800" dirty="0">
                <a:solidFill>
                  <a:schemeClr val="accent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Model Selection</a:t>
            </a:r>
            <a:endParaRPr lang="en-US" dirty="0">
              <a:solidFill>
                <a:schemeClr val="accent6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dirty="0">
              <a:solidFill>
                <a:schemeClr val="accent6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89BBC08-204B-A1CD-F101-41DE841B48BE}"/>
              </a:ext>
            </a:extLst>
          </p:cNvPr>
          <p:cNvCxnSpPr/>
          <p:nvPr/>
        </p:nvCxnSpPr>
        <p:spPr>
          <a:xfrm flipV="1">
            <a:off x="9198131" y="7459272"/>
            <a:ext cx="0" cy="2473377"/>
          </a:xfrm>
          <a:prstGeom prst="line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CE81492-DF56-7D46-C74A-724D976E1D19}"/>
              </a:ext>
            </a:extLst>
          </p:cNvPr>
          <p:cNvCxnSpPr/>
          <p:nvPr/>
        </p:nvCxnSpPr>
        <p:spPr>
          <a:xfrm flipV="1">
            <a:off x="12798267" y="3113791"/>
            <a:ext cx="0" cy="2473377"/>
          </a:xfrm>
          <a:prstGeom prst="line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F0E8BFCE-1486-B299-C060-30A8353F3EE5}"/>
              </a:ext>
            </a:extLst>
          </p:cNvPr>
          <p:cNvSpPr txBox="1"/>
          <p:nvPr/>
        </p:nvSpPr>
        <p:spPr>
          <a:xfrm>
            <a:off x="2327766" y="8440296"/>
            <a:ext cx="1380507" cy="646331"/>
          </a:xfrm>
          <a:prstGeom prst="rect">
            <a:avLst/>
          </a:prstGeom>
          <a:solidFill>
            <a:schemeClr val="tx1"/>
          </a:solidFill>
          <a:ln w="25400"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accent6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Input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712C107-9C75-AB8C-8A73-653B96D14412}"/>
              </a:ext>
            </a:extLst>
          </p:cNvPr>
          <p:cNvSpPr txBox="1"/>
          <p:nvPr/>
        </p:nvSpPr>
        <p:spPr>
          <a:xfrm>
            <a:off x="19989902" y="8877419"/>
            <a:ext cx="1784463" cy="646331"/>
          </a:xfrm>
          <a:prstGeom prst="rect">
            <a:avLst/>
          </a:prstGeom>
          <a:solidFill>
            <a:schemeClr val="tx1"/>
          </a:solidFill>
          <a:ln w="25400"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accent6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Output</a:t>
            </a:r>
          </a:p>
        </p:txBody>
      </p:sp>
    </p:spTree>
    <p:extLst>
      <p:ext uri="{BB962C8B-B14F-4D97-AF65-F5344CB8AC3E}">
        <p14:creationId xmlns:p14="http://schemas.microsoft.com/office/powerpoint/2010/main" val="10679847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9F38AA8-51B5-5994-E6D9-BF3D374575EC}"/>
              </a:ext>
            </a:extLst>
          </p:cNvPr>
          <p:cNvSpPr/>
          <p:nvPr/>
        </p:nvSpPr>
        <p:spPr>
          <a:xfrm>
            <a:off x="0" y="11602497"/>
            <a:ext cx="24384000" cy="23234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9EB9691-4BEF-2643-44D3-45E24233E2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6764000" cy="1558977"/>
          </a:xfrm>
        </p:spPr>
        <p:txBody>
          <a:bodyPr>
            <a:normAutofit fontScale="90000"/>
          </a:bodyPr>
          <a:lstStyle/>
          <a:p>
            <a:r>
              <a:rPr lang="en-US" dirty="0"/>
              <a:t>Feature Selection from 151 Features</a:t>
            </a:r>
            <a:br>
              <a:rPr lang="en-US" dirty="0"/>
            </a:br>
            <a:r>
              <a:rPr lang="en-US" dirty="0">
                <a:solidFill>
                  <a:schemeClr val="accent4"/>
                </a:solidFill>
              </a:rPr>
              <a:t>Correlation Filtering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8355448-A1ED-A95F-10EA-7A1393AA33B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345" t="22983" r="36524" b="21760"/>
          <a:stretch/>
        </p:blipFill>
        <p:spPr>
          <a:xfrm>
            <a:off x="14236455" y="2037130"/>
            <a:ext cx="689548" cy="157896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0F081E1-D52C-03BB-658F-F4F01CB0FB7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8272" t="23945" r="6546" b="19924"/>
          <a:stretch/>
        </p:blipFill>
        <p:spPr>
          <a:xfrm>
            <a:off x="19802659" y="2033988"/>
            <a:ext cx="719528" cy="1603949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56690CF6-E317-D488-AE29-A607753DEB99}"/>
              </a:ext>
            </a:extLst>
          </p:cNvPr>
          <p:cNvGrpSpPr/>
          <p:nvPr/>
        </p:nvGrpSpPr>
        <p:grpSpPr>
          <a:xfrm>
            <a:off x="159243" y="1923238"/>
            <a:ext cx="12938040" cy="11955855"/>
            <a:chOff x="3048000" y="1760145"/>
            <a:chExt cx="12938040" cy="1195585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4DAD6810-C4C2-3B96-1BA4-8263BCAAFA8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10805"/>
            <a:stretch/>
          </p:blipFill>
          <p:spPr>
            <a:xfrm>
              <a:off x="3048000" y="1760145"/>
              <a:ext cx="12938040" cy="11955855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2D63CD4-B2A9-C379-FB8D-C0E50F0CE31B}"/>
                </a:ext>
              </a:extLst>
            </p:cNvPr>
            <p:cNvSpPr/>
            <p:nvPr/>
          </p:nvSpPr>
          <p:spPr>
            <a:xfrm>
              <a:off x="5071672" y="2093625"/>
              <a:ext cx="2023672" cy="1878769"/>
            </a:xfrm>
            <a:prstGeom prst="rect">
              <a:avLst/>
            </a:prstGeom>
            <a:noFill/>
            <a:ln w="38100">
              <a:solidFill>
                <a:srgbClr val="EE1B2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D0351E2-0E10-42C4-236D-5065EE8E7C27}"/>
                </a:ext>
              </a:extLst>
            </p:cNvPr>
            <p:cNvSpPr/>
            <p:nvPr/>
          </p:nvSpPr>
          <p:spPr>
            <a:xfrm>
              <a:off x="6885482" y="3759258"/>
              <a:ext cx="1085328" cy="1007614"/>
            </a:xfrm>
            <a:prstGeom prst="rect">
              <a:avLst/>
            </a:prstGeom>
            <a:noFill/>
            <a:ln w="38100">
              <a:solidFill>
                <a:srgbClr val="EE1B2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7D7F8ED-5455-069A-7421-76A76CBC2102}"/>
                </a:ext>
              </a:extLst>
            </p:cNvPr>
            <p:cNvSpPr/>
            <p:nvPr/>
          </p:nvSpPr>
          <p:spPr>
            <a:xfrm>
              <a:off x="7760948" y="4553738"/>
              <a:ext cx="2023672" cy="1878769"/>
            </a:xfrm>
            <a:prstGeom prst="rect">
              <a:avLst/>
            </a:prstGeom>
            <a:noFill/>
            <a:ln w="38100">
              <a:solidFill>
                <a:srgbClr val="29ABE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D406637-3F04-D796-A94C-6A36B0EBAB3B}"/>
                </a:ext>
              </a:extLst>
            </p:cNvPr>
            <p:cNvSpPr/>
            <p:nvPr/>
          </p:nvSpPr>
          <p:spPr>
            <a:xfrm>
              <a:off x="10596589" y="7108697"/>
              <a:ext cx="1756329" cy="1630569"/>
            </a:xfrm>
            <a:prstGeom prst="rect">
              <a:avLst/>
            </a:prstGeom>
            <a:noFill/>
            <a:ln w="38100">
              <a:solidFill>
                <a:srgbClr val="29ABE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0FFDBC7C-6DC0-3129-79DD-6DEF0FB0E77C}"/>
              </a:ext>
            </a:extLst>
          </p:cNvPr>
          <p:cNvSpPr txBox="1"/>
          <p:nvPr/>
        </p:nvSpPr>
        <p:spPr>
          <a:xfrm>
            <a:off x="14926003" y="2343229"/>
            <a:ext cx="33577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41414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Any pairs of features correlated positively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2C18007-C1D9-8D54-531D-6E1C433A173F}"/>
              </a:ext>
            </a:extLst>
          </p:cNvPr>
          <p:cNvSpPr txBox="1"/>
          <p:nvPr/>
        </p:nvSpPr>
        <p:spPr>
          <a:xfrm>
            <a:off x="20522187" y="2376606"/>
            <a:ext cx="33577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41414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Any two features  correlated negatively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1EA6550-3AD3-922D-D01A-18F6A14E3313}"/>
              </a:ext>
            </a:extLst>
          </p:cNvPr>
          <p:cNvSpPr txBox="1"/>
          <p:nvPr/>
        </p:nvSpPr>
        <p:spPr>
          <a:xfrm>
            <a:off x="13097283" y="4731067"/>
            <a:ext cx="1128671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41414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Aggregated related multiple features into integrated one</a:t>
            </a:r>
          </a:p>
          <a:p>
            <a:pPr algn="ctr"/>
            <a:r>
              <a:rPr lang="en-US" sz="2800" dirty="0">
                <a:solidFill>
                  <a:srgbClr val="41414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e.g. </a:t>
            </a:r>
            <a:r>
              <a:rPr lang="en-US" sz="2800" dirty="0" err="1">
                <a:solidFill>
                  <a:schemeClr val="bg2">
                    <a:lumMod val="1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math_hours_taught</a:t>
            </a:r>
            <a:r>
              <a:rPr lang="en-US" sz="2800" dirty="0">
                <a:solidFill>
                  <a:schemeClr val="bg2">
                    <a:lumMod val="1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 </a:t>
            </a:r>
            <a:r>
              <a:rPr lang="en-US" sz="2800" dirty="0" err="1">
                <a:solidFill>
                  <a:schemeClr val="bg2">
                    <a:lumMod val="1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science_hours_taught</a:t>
            </a:r>
            <a:r>
              <a:rPr lang="en-US" sz="2800" dirty="0">
                <a:solidFill>
                  <a:schemeClr val="bg2">
                    <a:lumMod val="1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</a:p>
          <a:p>
            <a:pPr algn="ctr"/>
            <a:r>
              <a:rPr lang="en-US" sz="2800" dirty="0">
                <a:solidFill>
                  <a:schemeClr val="bg2">
                    <a:lumMod val="1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are aggregated into</a:t>
            </a:r>
            <a:r>
              <a:rPr lang="en-US" sz="2800" dirty="0">
                <a:solidFill>
                  <a:schemeClr val="bg2">
                    <a:lumMod val="1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r>
              <a:rPr lang="en-US" sz="2800" dirty="0" err="1">
                <a:solidFill>
                  <a:schemeClr val="bg2">
                    <a:lumMod val="1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STEM_hours_taught</a:t>
            </a:r>
            <a:endParaRPr lang="en-US" sz="2800" dirty="0">
              <a:solidFill>
                <a:schemeClr val="bg2">
                  <a:lumMod val="10000"/>
                </a:schemeClr>
              </a:solidFill>
              <a:latin typeface="Courier New" panose="02070309020205020404" pitchFamily="49" charset="0"/>
              <a:ea typeface="Open Sans Semibold" panose="020B0706030804020204" pitchFamily="34" charset="0"/>
              <a:cs typeface="Courier New" panose="02070309020205020404" pitchFamily="49" charset="0"/>
            </a:endParaRPr>
          </a:p>
        </p:txBody>
      </p:sp>
      <p:sp>
        <p:nvSpPr>
          <p:cNvPr id="15" name="Down Arrow 14">
            <a:extLst>
              <a:ext uri="{FF2B5EF4-FFF2-40B4-BE49-F238E27FC236}">
                <a16:creationId xmlns:a16="http://schemas.microsoft.com/office/drawing/2014/main" id="{3965FAF1-E8A5-9732-7FDF-E71756D9A21C}"/>
              </a:ext>
            </a:extLst>
          </p:cNvPr>
          <p:cNvSpPr/>
          <p:nvPr/>
        </p:nvSpPr>
        <p:spPr>
          <a:xfrm>
            <a:off x="18440290" y="10009820"/>
            <a:ext cx="659567" cy="1678897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C1CCA04-0D34-FCA3-F1EC-DF47310439AF}"/>
              </a:ext>
            </a:extLst>
          </p:cNvPr>
          <p:cNvSpPr txBox="1"/>
          <p:nvPr/>
        </p:nvSpPr>
        <p:spPr>
          <a:xfrm>
            <a:off x="15229103" y="12199337"/>
            <a:ext cx="667830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dirty="0">
                <a:solidFill>
                  <a:srgbClr val="41414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51 features are selected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E9B915D-1E63-1C61-6335-9ED56FAFCFA7}"/>
              </a:ext>
            </a:extLst>
          </p:cNvPr>
          <p:cNvSpPr txBox="1"/>
          <p:nvPr/>
        </p:nvSpPr>
        <p:spPr>
          <a:xfrm>
            <a:off x="12939503" y="7271790"/>
            <a:ext cx="1160227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41414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Eliminated one of the correlated pairs</a:t>
            </a:r>
          </a:p>
          <a:p>
            <a:pPr algn="ctr"/>
            <a:r>
              <a:rPr lang="en-US" sz="3200" dirty="0">
                <a:solidFill>
                  <a:srgbClr val="41414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 if its correlation with our target label is lower</a:t>
            </a:r>
          </a:p>
          <a:p>
            <a:pPr algn="ctr"/>
            <a:r>
              <a:rPr lang="en-US" sz="3200" dirty="0">
                <a:solidFill>
                  <a:srgbClr val="41414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e.g. </a:t>
            </a:r>
          </a:p>
          <a:p>
            <a:pPr algn="ctr"/>
            <a:r>
              <a:rPr lang="en-US" sz="3200" dirty="0" err="1">
                <a:solidFill>
                  <a:srgbClr val="414141"/>
                </a:solidFill>
                <a:latin typeface="Courier New" panose="02070309020205020404" pitchFamily="49" charset="0"/>
                <a:ea typeface="Open Sans Semibold" panose="020B0706030804020204" pitchFamily="34" charset="0"/>
                <a:cs typeface="Courier New" panose="02070309020205020404" pitchFamily="49" charset="0"/>
              </a:rPr>
              <a:t>number_of_dependents</a:t>
            </a:r>
            <a:r>
              <a:rPr lang="en-US" sz="3200" dirty="0">
                <a:solidFill>
                  <a:srgbClr val="414141"/>
                </a:solidFill>
                <a:latin typeface="Courier New" panose="02070309020205020404" pitchFamily="49" charset="0"/>
                <a:ea typeface="Open Sans Semibold" panose="020B0706030804020204" pitchFamily="34" charset="0"/>
                <a:cs typeface="Courier New" panose="02070309020205020404" pitchFamily="49" charset="0"/>
              </a:rPr>
              <a:t> </a:t>
            </a:r>
            <a:r>
              <a:rPr lang="en-US" sz="3200" dirty="0">
                <a:solidFill>
                  <a:srgbClr val="41414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vs. </a:t>
            </a:r>
            <a:r>
              <a:rPr lang="en-US" sz="3200" strike="sngStrike" dirty="0">
                <a:solidFill>
                  <a:srgbClr val="414141"/>
                </a:solidFill>
                <a:latin typeface="Courier New" panose="02070309020205020404" pitchFamily="49" charset="0"/>
                <a:ea typeface="Open Sans Semibold" panose="020B0706030804020204" pitchFamily="34" charset="0"/>
                <a:cs typeface="Courier New" panose="02070309020205020404" pitchFamily="49" charset="0"/>
              </a:rPr>
              <a:t>dependents_under_age_5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9CE35CD-A08B-F7AF-369F-E47F4F5E1BC3}"/>
              </a:ext>
            </a:extLst>
          </p:cNvPr>
          <p:cNvSpPr txBox="1"/>
          <p:nvPr/>
        </p:nvSpPr>
        <p:spPr>
          <a:xfrm>
            <a:off x="18328492" y="6402893"/>
            <a:ext cx="7713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rgbClr val="41414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OR</a:t>
            </a:r>
          </a:p>
        </p:txBody>
      </p:sp>
    </p:spTree>
    <p:extLst>
      <p:ext uri="{BB962C8B-B14F-4D97-AF65-F5344CB8AC3E}">
        <p14:creationId xmlns:p14="http://schemas.microsoft.com/office/powerpoint/2010/main" val="1567983786"/>
      </p:ext>
    </p:extLst>
  </p:cSld>
  <p:clrMapOvr>
    <a:masterClrMapping/>
  </p:clrMapOvr>
</p:sld>
</file>

<file path=ppt/theme/theme1.xml><?xml version="1.0" encoding="utf-8"?>
<a:theme xmlns:a="http://schemas.openxmlformats.org/drawingml/2006/main" name="Gaillardia Light Theme">
  <a:themeElements>
    <a:clrScheme name="TXST Brand">
      <a:dk1>
        <a:srgbClr val="501214"/>
      </a:dk1>
      <a:lt1>
        <a:srgbClr val="FFFFFF"/>
      </a:lt1>
      <a:dk2>
        <a:srgbClr val="006F98"/>
      </a:dk2>
      <a:lt2>
        <a:srgbClr val="E7E6E6"/>
      </a:lt2>
      <a:accent1>
        <a:srgbClr val="EB2E47"/>
      </a:accent1>
      <a:accent2>
        <a:srgbClr val="EAB942"/>
      </a:accent2>
      <a:accent3>
        <a:srgbClr val="F3725A"/>
      </a:accent3>
      <a:accent4>
        <a:srgbClr val="3A9F68"/>
      </a:accent4>
      <a:accent5>
        <a:srgbClr val="92D7E8"/>
      </a:accent5>
      <a:accent6>
        <a:srgbClr val="F9DDDD"/>
      </a:accent6>
      <a:hlink>
        <a:srgbClr val="006E96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FE6869"/>
        </a:solidFill>
        <a:ln>
          <a:noFill/>
        </a:ln>
      </a:spPr>
      <a:bodyPr rtlCol="0" anchor="ctr"/>
      <a:lstStyle>
        <a:defPPr algn="ctr">
          <a:defRPr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8100">
          <a:solidFill>
            <a:schemeClr val="tx1">
              <a:lumMod val="95000"/>
              <a:lumOff val="5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algn="ctr">
          <a:defRPr sz="2400" smtClean="0">
            <a:solidFill>
              <a:srgbClr val="414141"/>
            </a:solidFill>
            <a:latin typeface="Open Sans Semibold" panose="020B0706030804020204" pitchFamily="34" charset="0"/>
            <a:ea typeface="Open Sans Semibold" panose="020B0706030804020204" pitchFamily="34" charset="0"/>
            <a:cs typeface="Open Sans Semibold" panose="020B0706030804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15389</TotalTime>
  <Words>1983</Words>
  <Application>Microsoft Macintosh PowerPoint</Application>
  <PresentationFormat>Custom</PresentationFormat>
  <Paragraphs>286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Courier New</vt:lpstr>
      <vt:lpstr>Open Sans Semibold</vt:lpstr>
      <vt:lpstr>Nunito Sans SemiBold</vt:lpstr>
      <vt:lpstr>Calibri</vt:lpstr>
      <vt:lpstr>Open Sans</vt:lpstr>
      <vt:lpstr>Nunito Sans</vt:lpstr>
      <vt:lpstr>Wingdings</vt:lpstr>
      <vt:lpstr>Arial</vt:lpstr>
      <vt:lpstr>Gaillardia Light Theme</vt:lpstr>
      <vt:lpstr>Predicting Public School Teacher Retention Using NCES Public Data</vt:lpstr>
      <vt:lpstr>Leaving or Staying?</vt:lpstr>
      <vt:lpstr>PowerPoint Presentation</vt:lpstr>
      <vt:lpstr>Data Integration</vt:lpstr>
      <vt:lpstr>Exploratory Data Analysis How many teachers and schools?</vt:lpstr>
      <vt:lpstr>Exploratory Data Analysis Teachers Gender and Race/Ethnicity</vt:lpstr>
      <vt:lpstr>Exploratory Data Analysis Teaching Experiences</vt:lpstr>
      <vt:lpstr>Machine Learning Approach Learning Process</vt:lpstr>
      <vt:lpstr>Feature Selection from 151 Features Correlation Filtering</vt:lpstr>
      <vt:lpstr>Feature Selection from 53 Features Shrinkage Methods</vt:lpstr>
      <vt:lpstr>Feature Importance Dimensionality Reduction</vt:lpstr>
      <vt:lpstr>Machine Learning Classifier Modeling – 7 Models</vt:lpstr>
      <vt:lpstr>Evaluation Best Predictors</vt:lpstr>
      <vt:lpstr>Evaluation Best Model</vt:lpstr>
      <vt:lpstr>Experiments Improved Gradient Boosting models</vt:lpstr>
      <vt:lpstr>Conclusion Best Predictors</vt:lpstr>
      <vt:lpstr>Conclusion Best Model</vt:lpstr>
      <vt:lpstr>Next Step</vt:lpstr>
      <vt:lpstr>Thank You!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Gaillardia Theme PowerPoint Template-Light</dc:title>
  <dc:subject/>
  <dc:creator>Texas State Office of University Marketing</dc:creator>
  <cp:keywords/>
  <dc:description/>
  <cp:lastModifiedBy>Yu, June</cp:lastModifiedBy>
  <cp:revision>1160</cp:revision>
  <dcterms:created xsi:type="dcterms:W3CDTF">2014-09-26T10:57:37Z</dcterms:created>
  <dcterms:modified xsi:type="dcterms:W3CDTF">2022-05-04T04:21:24Z</dcterms:modified>
  <cp:category/>
</cp:coreProperties>
</file>